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8.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0.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1.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2.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3.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4.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5.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7.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8.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9.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20.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21.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22.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3.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24.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74" r:id="rId2"/>
    <p:sldMasterId id="2147483681" r:id="rId3"/>
    <p:sldMasterId id="2147483695" r:id="rId4"/>
    <p:sldMasterId id="2147483702" r:id="rId5"/>
    <p:sldMasterId id="2147483716" r:id="rId6"/>
    <p:sldMasterId id="2147483735" r:id="rId7"/>
    <p:sldMasterId id="2147483754" r:id="rId8"/>
    <p:sldMasterId id="2147483761" r:id="rId9"/>
    <p:sldMasterId id="2147483768" r:id="rId10"/>
    <p:sldMasterId id="2147483775" r:id="rId11"/>
    <p:sldMasterId id="2147483782" r:id="rId12"/>
    <p:sldMasterId id="2147483789" r:id="rId13"/>
    <p:sldMasterId id="2147483796" r:id="rId14"/>
    <p:sldMasterId id="2147483808" r:id="rId15"/>
    <p:sldMasterId id="2147483820" r:id="rId16"/>
    <p:sldMasterId id="2147483832" r:id="rId17"/>
    <p:sldMasterId id="2147483844" r:id="rId18"/>
    <p:sldMasterId id="2147483856" r:id="rId19"/>
    <p:sldMasterId id="2147483863" r:id="rId20"/>
    <p:sldMasterId id="2147483870" r:id="rId21"/>
    <p:sldMasterId id="2147483877" r:id="rId22"/>
    <p:sldMasterId id="2147483884" r:id="rId23"/>
    <p:sldMasterId id="2147483891" r:id="rId24"/>
    <p:sldMasterId id="2147483898" r:id="rId25"/>
  </p:sldMasterIdLst>
  <p:notesMasterIdLst>
    <p:notesMasterId r:id="rId52"/>
  </p:notesMasterIdLst>
  <p:handoutMasterIdLst>
    <p:handoutMasterId r:id="rId53"/>
  </p:handoutMasterIdLst>
  <p:sldIdLst>
    <p:sldId id="290" r:id="rId26"/>
    <p:sldId id="279" r:id="rId27"/>
    <p:sldId id="298" r:id="rId28"/>
    <p:sldId id="288" r:id="rId29"/>
    <p:sldId id="281" r:id="rId30"/>
    <p:sldId id="293" r:id="rId31"/>
    <p:sldId id="294" r:id="rId32"/>
    <p:sldId id="296" r:id="rId33"/>
    <p:sldId id="295" r:id="rId34"/>
    <p:sldId id="265" r:id="rId35"/>
    <p:sldId id="299" r:id="rId36"/>
    <p:sldId id="300" r:id="rId37"/>
    <p:sldId id="267" r:id="rId38"/>
    <p:sldId id="268" r:id="rId39"/>
    <p:sldId id="270" r:id="rId40"/>
    <p:sldId id="282" r:id="rId41"/>
    <p:sldId id="283" r:id="rId42"/>
    <p:sldId id="284" r:id="rId43"/>
    <p:sldId id="297" r:id="rId44"/>
    <p:sldId id="271" r:id="rId45"/>
    <p:sldId id="285" r:id="rId46"/>
    <p:sldId id="286" r:id="rId47"/>
    <p:sldId id="289" r:id="rId48"/>
    <p:sldId id="291" r:id="rId49"/>
    <p:sldId id="275" r:id="rId50"/>
    <p:sldId id="292"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84"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1.xml"/><Relationship Id="rId39" Type="http://schemas.openxmlformats.org/officeDocument/2006/relationships/slide" Target="slides/slide14.xml"/><Relationship Id="rId21" Type="http://schemas.openxmlformats.org/officeDocument/2006/relationships/slideMaster" Target="slideMasters/slideMaster21.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slide" Target="slides/slide25.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4.xml"/><Relationship Id="rId41" Type="http://schemas.openxmlformats.org/officeDocument/2006/relationships/slide" Target="slides/slide1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6.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3BA99E-0124-4B0C-8877-F7032F56636B}" type="datetimeFigureOut">
              <a:rPr lang="en-GB" smtClean="0"/>
              <a:t>09/06/2015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277CCE-3EA3-4F4A-B51A-DBB87C00D580}" type="slidenum">
              <a:rPr lang="en-GB" smtClean="0"/>
              <a:t>‹#›</a:t>
            </a:fld>
            <a:endParaRPr lang="en-GB"/>
          </a:p>
        </p:txBody>
      </p:sp>
    </p:spTree>
    <p:extLst>
      <p:ext uri="{BB962C8B-B14F-4D97-AF65-F5344CB8AC3E}">
        <p14:creationId xmlns:p14="http://schemas.microsoft.com/office/powerpoint/2010/main" val="2396357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A5BBFC-7C47-45F7-B1A8-2DE207E03717}" type="datetimeFigureOut">
              <a:rPr lang="en-GB" smtClean="0"/>
              <a:t>09/06/2015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000FE2-CA39-4499-A548-F3F4DB3F02E1}" type="slidenum">
              <a:rPr lang="en-GB" smtClean="0"/>
              <a:t>‹#›</a:t>
            </a:fld>
            <a:endParaRPr lang="en-GB"/>
          </a:p>
        </p:txBody>
      </p:sp>
    </p:spTree>
    <p:extLst>
      <p:ext uri="{BB962C8B-B14F-4D97-AF65-F5344CB8AC3E}">
        <p14:creationId xmlns:p14="http://schemas.microsoft.com/office/powerpoint/2010/main" val="1594730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C1475D-45F8-4F4E-9AA6-D8CBD634289B}" type="slidenum">
              <a:rPr lang="en-GB">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3333586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4D09C25-EBA4-48FE-A806-30BC51AE070F}" type="slidenum">
              <a:rPr lang="en-CA" smtClean="0">
                <a:solidFill>
                  <a:prstClr val="black"/>
                </a:solidFill>
              </a:rPr>
              <a:pPr/>
              <a:t>6</a:t>
            </a:fld>
            <a:endParaRPr lang="en-CA">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19276C7-CD80-4AFF-AE1F-3F9429D0F731}" type="slidenum">
              <a:rPr lang="en-CA" smtClean="0">
                <a:solidFill>
                  <a:prstClr val="black"/>
                </a:solidFill>
              </a:rPr>
              <a:pPr/>
              <a:t>8</a:t>
            </a:fld>
            <a:endParaRPr lang="en-CA"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000FE2-CA39-4499-A548-F3F4DB3F02E1}" type="slidenum">
              <a:rPr lang="en-GB" smtClean="0"/>
              <a:t>13</a:t>
            </a:fld>
            <a:endParaRPr lang="en-GB"/>
          </a:p>
        </p:txBody>
      </p:sp>
    </p:spTree>
    <p:extLst>
      <p:ext uri="{BB962C8B-B14F-4D97-AF65-F5344CB8AC3E}">
        <p14:creationId xmlns:p14="http://schemas.microsoft.com/office/powerpoint/2010/main" val="3894124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2"/>
      </p:bgRef>
    </p:bg>
    <p:spTree>
      <p:nvGrpSpPr>
        <p:cNvPr id="1" name=""/>
        <p:cNvGrpSpPr/>
        <p:nvPr/>
      </p:nvGrpSpPr>
      <p:grpSpPr>
        <a:xfrm>
          <a:off x="0" y="0"/>
          <a:ext cx="0" cy="0"/>
          <a:chOff x="0" y="0"/>
          <a:chExt cx="0" cy="0"/>
        </a:xfrm>
      </p:grpSpPr>
      <p:pic>
        <p:nvPicPr>
          <p:cNvPr id="18" name="Picture 17" descr="ICRP Logo.gif"/>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76200" y="76200"/>
            <a:ext cx="4267200" cy="1363323"/>
          </a:xfrm>
          <a:prstGeom prst="rect">
            <a:avLst/>
          </a:prstGeom>
          <a:effectLst>
            <a:innerShdw blurRad="63500" dist="50800" dir="2700000">
              <a:prstClr val="black">
                <a:alpha val="50000"/>
              </a:prstClr>
            </a:innerShdw>
            <a:reflection blurRad="6350" stA="50000" endA="300" endPos="55000" dir="5400000" sy="-100000" algn="bl" rotWithShape="0"/>
          </a:effectLst>
        </p:spPr>
      </p:pic>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accent3">
                    <a:tint val="90000"/>
                    <a:satMod val="120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cxnSp>
        <p:nvCxnSpPr>
          <p:cNvPr id="21" name="Straight Connector 20"/>
          <p:cNvCxnSpPr/>
          <p:nvPr userDrawn="1"/>
        </p:nvCxnSpPr>
        <p:spPr>
          <a:xfrm>
            <a:off x="0" y="3200400"/>
            <a:ext cx="8382000" cy="1588"/>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32" name="Text Placeholder 31"/>
          <p:cNvSpPr>
            <a:spLocks noGrp="1"/>
          </p:cNvSpPr>
          <p:nvPr>
            <p:ph type="body" sz="quarter" idx="10" hasCustomPrompt="1"/>
          </p:nvPr>
        </p:nvSpPr>
        <p:spPr>
          <a:xfrm>
            <a:off x="533400" y="5257800"/>
            <a:ext cx="7848600" cy="838200"/>
          </a:xfrm>
        </p:spPr>
        <p:txBody>
          <a:bodyPr>
            <a:normAutofit/>
          </a:bodyPr>
          <a:lstStyle>
            <a:lvl1pPr algn="r">
              <a:buNone/>
              <a:defRPr sz="1600"/>
            </a:lvl1pPr>
          </a:lstStyle>
          <a:p>
            <a:pPr lvl="0"/>
            <a:r>
              <a:rPr lang="en-US" dirty="0" smtClean="0"/>
              <a:t>Click to edit Master byline style</a:t>
            </a:r>
          </a:p>
        </p:txBody>
      </p:sp>
    </p:spTree>
    <p:extLst>
      <p:ext uri="{BB962C8B-B14F-4D97-AF65-F5344CB8AC3E}">
        <p14:creationId xmlns:p14="http://schemas.microsoft.com/office/powerpoint/2010/main" val="61045819"/>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BB8C5AF3-AEE6-4099-9307-A0BBEAC46A71}"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2765475183"/>
      </p:ext>
    </p:extLst>
  </p:cSld>
  <p:clrMapOvr>
    <a:masterClrMapping/>
  </p:clrMapOvr>
  <p:transition spd="med">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75047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334050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28090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135685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276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02347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1231308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5766933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54520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5964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p:nvPr userDrawn="1"/>
        </p:nvSpPr>
        <p:spPr>
          <a:xfrm>
            <a:off x="304800" y="457200"/>
            <a:ext cx="2438400" cy="5638800"/>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 name="Title 1"/>
          <p:cNvSpPr>
            <a:spLocks noGrp="1"/>
          </p:cNvSpPr>
          <p:nvPr>
            <p:ph type="title"/>
          </p:nvPr>
        </p:nvSpPr>
        <p:spPr>
          <a:xfrm>
            <a:off x="381000" y="514352"/>
            <a:ext cx="2286000" cy="1162050"/>
          </a:xfrm>
        </p:spPr>
        <p:txBody>
          <a:bodyPr lIns="0" anchor="b">
            <a:noAutofit/>
            <a:scene3d>
              <a:camera prst="orthographicFront"/>
              <a:lightRig rig="threePt" dir="t"/>
            </a:scene3d>
            <a:sp3d extrusionH="57150">
              <a:bevelT w="38100" h="38100"/>
              <a:extrusionClr>
                <a:schemeClr val="tx1"/>
              </a:extrusionClr>
            </a:sp3d>
          </a:bodyPr>
          <a:lstStyle>
            <a:lvl1pPr algn="l" rtl="0">
              <a:spcBef>
                <a:spcPct val="0"/>
              </a:spcBef>
              <a:buNone/>
              <a:defRPr sz="2600" b="0">
                <a:ln>
                  <a:noFill/>
                </a:ln>
                <a:solidFill>
                  <a:schemeClr val="tx2">
                    <a:lumMod val="20000"/>
                    <a:lumOff val="80000"/>
                  </a:schemeClr>
                </a:solidFill>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381000" y="1676400"/>
            <a:ext cx="2286000" cy="4343400"/>
          </a:xfrm>
        </p:spPr>
        <p:txBody>
          <a:bodyPr lIns="18288" rIns="18288"/>
          <a:lstStyle>
            <a:lvl1pPr marL="0" indent="0" algn="l">
              <a:buNone/>
              <a:defRPr sz="1400">
                <a:solidFill>
                  <a:schemeClr val="bg1"/>
                </a:solidFill>
              </a:defRPr>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dirty="0" smtClean="0"/>
              <a:t>Click to edit Master text styles</a:t>
            </a:r>
          </a:p>
        </p:txBody>
      </p:sp>
      <p:sp>
        <p:nvSpPr>
          <p:cNvPr id="4" name="Content Placeholder 3"/>
          <p:cNvSpPr>
            <a:spLocks noGrp="1"/>
          </p:cNvSpPr>
          <p:nvPr>
            <p:ph sz="half" idx="1"/>
          </p:nvPr>
        </p:nvSpPr>
        <p:spPr>
          <a:xfrm>
            <a:off x="3048000" y="533400"/>
            <a:ext cx="5638800" cy="57912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6"/>
          <p:cNvSpPr>
            <a:spLocks noGrp="1"/>
          </p:cNvSpPr>
          <p:nvPr>
            <p:ph type="sldNum" sz="quarter" idx="12"/>
          </p:nvPr>
        </p:nvSpPr>
        <p:spPr/>
        <p:txBody>
          <a:bodyPr/>
          <a:lstStyle/>
          <a:p>
            <a:fld id="{BB8C5AF3-AEE6-4099-9307-A0BBEAC46A71}" type="slidenum">
              <a:rPr lang="en-CA" smtClean="0">
                <a:solidFill>
                  <a:srgbClr val="04617B">
                    <a:shade val="90000"/>
                  </a:srgbClr>
                </a:solidFill>
              </a:rPr>
              <a:pPr/>
              <a:t>‹#›</a:t>
            </a:fld>
            <a:endParaRPr lang="en-CA">
              <a:solidFill>
                <a:srgbClr val="04617B">
                  <a:shade val="90000"/>
                </a:srgbClr>
              </a:solidFill>
            </a:endParaRPr>
          </a:p>
        </p:txBody>
      </p:sp>
      <p:cxnSp>
        <p:nvCxnSpPr>
          <p:cNvPr id="8" name="Straight Connector 7"/>
          <p:cNvCxnSpPr/>
          <p:nvPr userDrawn="1"/>
        </p:nvCxnSpPr>
        <p:spPr>
          <a:xfrm rot="5400000">
            <a:off x="-266700" y="3162300"/>
            <a:ext cx="6325394" cy="794"/>
          </a:xfrm>
          <a:prstGeom prst="line">
            <a:avLst/>
          </a:prstGeom>
          <a:ln w="2540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433085"/>
      </p:ext>
    </p:extLst>
  </p:cSld>
  <p:clrMapOvr>
    <a:masterClrMapping/>
  </p:clrMapOvr>
  <p:transition spd="med">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708009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358627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719393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915222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99539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63863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889920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897915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7978495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81411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a:xfrm>
            <a:off x="1219200" y="6400800"/>
            <a:ext cx="3962400" cy="457200"/>
          </a:xfrm>
          <a:prstGeom prst="rect">
            <a:avLst/>
          </a:prstGeom>
        </p:spPr>
        <p:txBody>
          <a:bodyPr vert="horz" wrap="square" lIns="91440" tIns="45720" rIns="91440" bIns="45720" numCol="1" anchor="t" anchorCtr="0" compatLnSpc="1">
            <a:prstTxWarp prst="textNoShape">
              <a:avLst/>
            </a:prstTxWarp>
          </a:bodyPr>
          <a:lstStyle>
            <a:lvl1pPr>
              <a:defRPr sz="600" b="1">
                <a:latin typeface="Swis721 BT" pitchFamily="34" charset="0"/>
                <a:ea typeface="Arial" pitchFamily="-107" charset="0"/>
                <a:cs typeface="Arial" pitchFamily="-107" charset="0"/>
              </a:defRPr>
            </a:lvl1pPr>
          </a:lstStyle>
          <a:p>
            <a:pPr>
              <a:defRPr/>
            </a:pPr>
            <a:endParaRPr lang="en-GB">
              <a:solidFill>
                <a:prstClr val="black"/>
              </a:solidFill>
            </a:endParaRPr>
          </a:p>
          <a:p>
            <a:pPr>
              <a:defRPr/>
            </a:pPr>
            <a:r>
              <a:rPr lang="en-GB">
                <a:solidFill>
                  <a:prstClr val="black"/>
                </a:solidFill>
              </a:rPr>
              <a:t>INTERNATIONAL COMMISSION ON RADIOLOGICAL PROTECTION    </a:t>
            </a:r>
          </a:p>
          <a:p>
            <a:pPr>
              <a:defRPr/>
            </a:pPr>
            <a:endParaRPr lang="en-GB">
              <a:solidFill>
                <a:prstClr val="black"/>
              </a:solidFill>
            </a:endParaRPr>
          </a:p>
        </p:txBody>
      </p:sp>
    </p:spTree>
    <p:extLst>
      <p:ext uri="{BB962C8B-B14F-4D97-AF65-F5344CB8AC3E}">
        <p14:creationId xmlns:p14="http://schemas.microsoft.com/office/powerpoint/2010/main" val="14182264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94582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658610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0284353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34068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960500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6753799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3594299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8288990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034334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78534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2"/>
      </p:bgRef>
    </p:bg>
    <p:spTree>
      <p:nvGrpSpPr>
        <p:cNvPr id="1" name=""/>
        <p:cNvGrpSpPr/>
        <p:nvPr/>
      </p:nvGrpSpPr>
      <p:grpSpPr>
        <a:xfrm>
          <a:off x="0" y="0"/>
          <a:ext cx="0" cy="0"/>
          <a:chOff x="0" y="0"/>
          <a:chExt cx="0" cy="0"/>
        </a:xfrm>
      </p:grpSpPr>
      <p:pic>
        <p:nvPicPr>
          <p:cNvPr id="18" name="Picture 17" descr="ICRP Logo.gif"/>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76200" y="76200"/>
            <a:ext cx="4267200" cy="1363323"/>
          </a:xfrm>
          <a:prstGeom prst="rect">
            <a:avLst/>
          </a:prstGeom>
          <a:effectLst>
            <a:innerShdw blurRad="63500" dist="50800" dir="2700000">
              <a:prstClr val="black">
                <a:alpha val="50000"/>
              </a:prstClr>
            </a:innerShdw>
            <a:reflection blurRad="6350" stA="50000" endA="300" endPos="55000" dir="5400000" sy="-100000" algn="bl" rotWithShape="0"/>
          </a:effectLst>
        </p:spPr>
      </p:pic>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accent3">
                    <a:tint val="90000"/>
                    <a:satMod val="120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cxnSp>
        <p:nvCxnSpPr>
          <p:cNvPr id="21" name="Straight Connector 20"/>
          <p:cNvCxnSpPr/>
          <p:nvPr userDrawn="1"/>
        </p:nvCxnSpPr>
        <p:spPr>
          <a:xfrm>
            <a:off x="0" y="3200400"/>
            <a:ext cx="8382000" cy="1588"/>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32" name="Text Placeholder 31"/>
          <p:cNvSpPr>
            <a:spLocks noGrp="1"/>
          </p:cNvSpPr>
          <p:nvPr>
            <p:ph type="body" sz="quarter" idx="10" hasCustomPrompt="1"/>
          </p:nvPr>
        </p:nvSpPr>
        <p:spPr>
          <a:xfrm>
            <a:off x="533400" y="5257800"/>
            <a:ext cx="7848600" cy="838200"/>
          </a:xfrm>
        </p:spPr>
        <p:txBody>
          <a:bodyPr>
            <a:normAutofit/>
          </a:bodyPr>
          <a:lstStyle>
            <a:lvl1pPr algn="r">
              <a:buNone/>
              <a:defRPr sz="1600"/>
            </a:lvl1pPr>
          </a:lstStyle>
          <a:p>
            <a:pPr lvl="0"/>
            <a:r>
              <a:rPr lang="en-US" dirty="0" smtClean="0"/>
              <a:t>Click to edit Master byline style</a:t>
            </a:r>
          </a:p>
        </p:txBody>
      </p:sp>
    </p:spTree>
    <p:extLst>
      <p:ext uri="{BB962C8B-B14F-4D97-AF65-F5344CB8AC3E}">
        <p14:creationId xmlns:p14="http://schemas.microsoft.com/office/powerpoint/2010/main" val="2375999999"/>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1139036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7707301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1558563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8122075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2"/>
      </p:bgRef>
    </p:bg>
    <p:spTree>
      <p:nvGrpSpPr>
        <p:cNvPr id="1" name=""/>
        <p:cNvGrpSpPr/>
        <p:nvPr/>
      </p:nvGrpSpPr>
      <p:grpSpPr>
        <a:xfrm>
          <a:off x="0" y="0"/>
          <a:ext cx="0" cy="0"/>
          <a:chOff x="0" y="0"/>
          <a:chExt cx="0" cy="0"/>
        </a:xfrm>
      </p:grpSpPr>
      <p:pic>
        <p:nvPicPr>
          <p:cNvPr id="18" name="Picture 17" descr="ICRP Logo.gif"/>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76200" y="76200"/>
            <a:ext cx="4267200" cy="1363323"/>
          </a:xfrm>
          <a:prstGeom prst="rect">
            <a:avLst/>
          </a:prstGeom>
          <a:effectLst>
            <a:innerShdw blurRad="63500" dist="50800" dir="2700000">
              <a:prstClr val="black">
                <a:alpha val="50000"/>
              </a:prstClr>
            </a:innerShdw>
            <a:reflection blurRad="6350" stA="50000" endA="300" endPos="55000" dir="5400000" sy="-100000" algn="bl" rotWithShape="0"/>
          </a:effectLst>
        </p:spPr>
      </p:pic>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accent3">
                    <a:tint val="90000"/>
                    <a:satMod val="120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cxnSp>
        <p:nvCxnSpPr>
          <p:cNvPr id="21" name="Straight Connector 20"/>
          <p:cNvCxnSpPr/>
          <p:nvPr userDrawn="1"/>
        </p:nvCxnSpPr>
        <p:spPr>
          <a:xfrm>
            <a:off x="0" y="3200400"/>
            <a:ext cx="8382000" cy="1588"/>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32" name="Text Placeholder 31"/>
          <p:cNvSpPr>
            <a:spLocks noGrp="1"/>
          </p:cNvSpPr>
          <p:nvPr>
            <p:ph type="body" sz="quarter" idx="10" hasCustomPrompt="1"/>
          </p:nvPr>
        </p:nvSpPr>
        <p:spPr>
          <a:xfrm>
            <a:off x="533400" y="5257800"/>
            <a:ext cx="7848600" cy="838200"/>
          </a:xfrm>
        </p:spPr>
        <p:txBody>
          <a:bodyPr>
            <a:normAutofit/>
          </a:bodyPr>
          <a:lstStyle>
            <a:lvl1pPr algn="r">
              <a:buNone/>
              <a:defRPr sz="1600"/>
            </a:lvl1pPr>
          </a:lstStyle>
          <a:p>
            <a:pPr lvl="0"/>
            <a:r>
              <a:rPr lang="en-US" dirty="0" smtClean="0"/>
              <a:t>Click to edit Master byline style</a:t>
            </a:r>
          </a:p>
        </p:txBody>
      </p:sp>
    </p:spTree>
    <p:extLst>
      <p:ext uri="{BB962C8B-B14F-4D97-AF65-F5344CB8AC3E}">
        <p14:creationId xmlns:p14="http://schemas.microsoft.com/office/powerpoint/2010/main" val="1213263051"/>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0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530352" y="2704664"/>
            <a:ext cx="7772400" cy="1509712"/>
          </a:xfrm>
        </p:spPr>
        <p:txBody>
          <a:bodyPr lIns="45720" rIns="45720" anchor="t">
            <a:normAutofit/>
          </a:bodyPr>
          <a:lstStyle>
            <a:lvl1pPr marL="0" indent="0">
              <a:buNone/>
              <a:defRPr sz="24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999608183"/>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600200"/>
            <a:ext cx="8229600" cy="47244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71583806"/>
      </p:ext>
    </p:extLst>
  </p:cSld>
  <p:clrMapOvr>
    <a:masterClrMapping/>
  </p:clrMapOvr>
  <p:transition spd="med">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BB8C5AF3-AEE6-4099-9307-A0BBEAC46A71}"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2925271876"/>
      </p:ext>
    </p:extLst>
  </p:cSld>
  <p:clrMapOvr>
    <a:masterClrMapping/>
  </p:clrMapOvr>
  <p:transition spd="med">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p:nvPr userDrawn="1"/>
        </p:nvSpPr>
        <p:spPr>
          <a:xfrm>
            <a:off x="304800" y="457200"/>
            <a:ext cx="2438400" cy="5638800"/>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 name="Title 1"/>
          <p:cNvSpPr>
            <a:spLocks noGrp="1"/>
          </p:cNvSpPr>
          <p:nvPr>
            <p:ph type="title"/>
          </p:nvPr>
        </p:nvSpPr>
        <p:spPr>
          <a:xfrm>
            <a:off x="381000" y="514352"/>
            <a:ext cx="2286000" cy="1162050"/>
          </a:xfrm>
        </p:spPr>
        <p:txBody>
          <a:bodyPr lIns="0" anchor="b">
            <a:noAutofit/>
            <a:scene3d>
              <a:camera prst="orthographicFront"/>
              <a:lightRig rig="threePt" dir="t"/>
            </a:scene3d>
            <a:sp3d extrusionH="57150">
              <a:bevelT w="38100" h="38100"/>
              <a:extrusionClr>
                <a:schemeClr val="tx1"/>
              </a:extrusionClr>
            </a:sp3d>
          </a:bodyPr>
          <a:lstStyle>
            <a:lvl1pPr algn="l" rtl="0">
              <a:spcBef>
                <a:spcPct val="0"/>
              </a:spcBef>
              <a:buNone/>
              <a:defRPr sz="2600" b="0">
                <a:ln>
                  <a:noFill/>
                </a:ln>
                <a:solidFill>
                  <a:schemeClr val="tx2">
                    <a:lumMod val="20000"/>
                    <a:lumOff val="80000"/>
                  </a:schemeClr>
                </a:solidFill>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381000" y="1676400"/>
            <a:ext cx="2286000" cy="4343400"/>
          </a:xfrm>
        </p:spPr>
        <p:txBody>
          <a:bodyPr lIns="18288" rIns="18288"/>
          <a:lstStyle>
            <a:lvl1pPr marL="0" indent="0" algn="l">
              <a:buNone/>
              <a:defRPr sz="1400">
                <a:solidFill>
                  <a:schemeClr val="bg1"/>
                </a:solidFill>
              </a:defRPr>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dirty="0" smtClean="0"/>
              <a:t>Click to edit Master text styles</a:t>
            </a:r>
          </a:p>
        </p:txBody>
      </p:sp>
      <p:sp>
        <p:nvSpPr>
          <p:cNvPr id="4" name="Content Placeholder 3"/>
          <p:cNvSpPr>
            <a:spLocks noGrp="1"/>
          </p:cNvSpPr>
          <p:nvPr>
            <p:ph sz="half" idx="1"/>
          </p:nvPr>
        </p:nvSpPr>
        <p:spPr>
          <a:xfrm>
            <a:off x="3048000" y="533400"/>
            <a:ext cx="5638800" cy="57912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6"/>
          <p:cNvSpPr>
            <a:spLocks noGrp="1"/>
          </p:cNvSpPr>
          <p:nvPr>
            <p:ph type="sldNum" sz="quarter" idx="12"/>
          </p:nvPr>
        </p:nvSpPr>
        <p:spPr/>
        <p:txBody>
          <a:bodyPr/>
          <a:lstStyle/>
          <a:p>
            <a:fld id="{BB8C5AF3-AEE6-4099-9307-A0BBEAC46A71}" type="slidenum">
              <a:rPr lang="en-CA" smtClean="0">
                <a:solidFill>
                  <a:srgbClr val="04617B">
                    <a:shade val="90000"/>
                  </a:srgbClr>
                </a:solidFill>
              </a:rPr>
              <a:pPr/>
              <a:t>‹#›</a:t>
            </a:fld>
            <a:endParaRPr lang="en-CA">
              <a:solidFill>
                <a:srgbClr val="04617B">
                  <a:shade val="90000"/>
                </a:srgbClr>
              </a:solidFill>
            </a:endParaRPr>
          </a:p>
        </p:txBody>
      </p:sp>
      <p:cxnSp>
        <p:nvCxnSpPr>
          <p:cNvPr id="8" name="Straight Connector 7"/>
          <p:cNvCxnSpPr/>
          <p:nvPr userDrawn="1"/>
        </p:nvCxnSpPr>
        <p:spPr>
          <a:xfrm rot="5400000">
            <a:off x="-266700" y="3162300"/>
            <a:ext cx="6325394" cy="794"/>
          </a:xfrm>
          <a:prstGeom prst="line">
            <a:avLst/>
          </a:prstGeom>
          <a:ln w="2540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5185241"/>
      </p:ext>
    </p:extLst>
  </p:cSld>
  <p:clrMapOvr>
    <a:masterClrMapping/>
  </p:clrMapOvr>
  <p:transition spd="med">
    <p:fade/>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a:xfrm>
            <a:off x="1219200" y="6400800"/>
            <a:ext cx="3962400" cy="457200"/>
          </a:xfrm>
          <a:prstGeom prst="rect">
            <a:avLst/>
          </a:prstGeom>
        </p:spPr>
        <p:txBody>
          <a:bodyPr vert="horz" wrap="square" lIns="91440" tIns="45720" rIns="91440" bIns="45720" numCol="1" anchor="t" anchorCtr="0" compatLnSpc="1">
            <a:prstTxWarp prst="textNoShape">
              <a:avLst/>
            </a:prstTxWarp>
          </a:bodyPr>
          <a:lstStyle>
            <a:lvl1pPr>
              <a:defRPr sz="600" b="1">
                <a:latin typeface="Swis721 BT" pitchFamily="34" charset="0"/>
                <a:ea typeface="Arial" pitchFamily="-107" charset="0"/>
                <a:cs typeface="Arial" pitchFamily="-107" charset="0"/>
              </a:defRPr>
            </a:lvl1pPr>
          </a:lstStyle>
          <a:p>
            <a:pPr>
              <a:defRPr/>
            </a:pPr>
            <a:endParaRPr lang="en-GB">
              <a:solidFill>
                <a:prstClr val="black"/>
              </a:solidFill>
            </a:endParaRPr>
          </a:p>
          <a:p>
            <a:pPr>
              <a:defRPr/>
            </a:pPr>
            <a:r>
              <a:rPr lang="en-GB">
                <a:solidFill>
                  <a:prstClr val="black"/>
                </a:solidFill>
              </a:rPr>
              <a:t>INTERNATIONAL COMMISSION ON RADIOLOGICAL PROTECTION    </a:t>
            </a:r>
          </a:p>
          <a:p>
            <a:pPr>
              <a:defRPr/>
            </a:pPr>
            <a:endParaRPr lang="en-GB">
              <a:solidFill>
                <a:prstClr val="black"/>
              </a:solidFill>
            </a:endParaRPr>
          </a:p>
        </p:txBody>
      </p:sp>
    </p:spTree>
    <p:extLst>
      <p:ext uri="{BB962C8B-B14F-4D97-AF65-F5344CB8AC3E}">
        <p14:creationId xmlns:p14="http://schemas.microsoft.com/office/powerpoint/2010/main" val="4099240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0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530352" y="2704664"/>
            <a:ext cx="7772400" cy="1509712"/>
          </a:xfrm>
        </p:spPr>
        <p:txBody>
          <a:bodyPr lIns="45720" rIns="45720" anchor="t">
            <a:normAutofit/>
          </a:bodyPr>
          <a:lstStyle>
            <a:lvl1pPr marL="0" indent="0">
              <a:buNone/>
              <a:defRPr sz="24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014820093"/>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2"/>
      </p:bgRef>
    </p:bg>
    <p:spTree>
      <p:nvGrpSpPr>
        <p:cNvPr id="1" name=""/>
        <p:cNvGrpSpPr/>
        <p:nvPr/>
      </p:nvGrpSpPr>
      <p:grpSpPr>
        <a:xfrm>
          <a:off x="0" y="0"/>
          <a:ext cx="0" cy="0"/>
          <a:chOff x="0" y="0"/>
          <a:chExt cx="0" cy="0"/>
        </a:xfrm>
      </p:grpSpPr>
      <p:pic>
        <p:nvPicPr>
          <p:cNvPr id="18" name="Picture 17" descr="ICRP Logo.gif"/>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76200" y="76200"/>
            <a:ext cx="4267200" cy="1363323"/>
          </a:xfrm>
          <a:prstGeom prst="rect">
            <a:avLst/>
          </a:prstGeom>
          <a:effectLst>
            <a:innerShdw blurRad="63500" dist="50800" dir="2700000">
              <a:prstClr val="black">
                <a:alpha val="50000"/>
              </a:prstClr>
            </a:innerShdw>
            <a:reflection blurRad="6350" stA="50000" endA="300" endPos="55000" dir="5400000" sy="-100000" algn="bl" rotWithShape="0"/>
          </a:effectLst>
        </p:spPr>
      </p:pic>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accent3">
                    <a:tint val="90000"/>
                    <a:satMod val="120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cxnSp>
        <p:nvCxnSpPr>
          <p:cNvPr id="21" name="Straight Connector 20"/>
          <p:cNvCxnSpPr/>
          <p:nvPr userDrawn="1"/>
        </p:nvCxnSpPr>
        <p:spPr>
          <a:xfrm>
            <a:off x="0" y="3200400"/>
            <a:ext cx="8382000" cy="1588"/>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32" name="Text Placeholder 31"/>
          <p:cNvSpPr>
            <a:spLocks noGrp="1"/>
          </p:cNvSpPr>
          <p:nvPr>
            <p:ph type="body" sz="quarter" idx="10" hasCustomPrompt="1"/>
          </p:nvPr>
        </p:nvSpPr>
        <p:spPr>
          <a:xfrm>
            <a:off x="533400" y="5257800"/>
            <a:ext cx="7848600" cy="838200"/>
          </a:xfrm>
        </p:spPr>
        <p:txBody>
          <a:bodyPr>
            <a:normAutofit/>
          </a:bodyPr>
          <a:lstStyle>
            <a:lvl1pPr algn="r">
              <a:buNone/>
              <a:defRPr sz="1600"/>
            </a:lvl1pPr>
          </a:lstStyle>
          <a:p>
            <a:pPr lvl="0"/>
            <a:r>
              <a:rPr lang="en-US" dirty="0" smtClean="0"/>
              <a:t>Click to edit Master byline style</a:t>
            </a:r>
          </a:p>
        </p:txBody>
      </p:sp>
    </p:spTree>
    <p:extLst>
      <p:ext uri="{BB962C8B-B14F-4D97-AF65-F5344CB8AC3E}">
        <p14:creationId xmlns:p14="http://schemas.microsoft.com/office/powerpoint/2010/main" val="2280802816"/>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0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530352" y="2704664"/>
            <a:ext cx="7772400" cy="1509712"/>
          </a:xfrm>
        </p:spPr>
        <p:txBody>
          <a:bodyPr lIns="45720" rIns="45720" anchor="t">
            <a:normAutofit/>
          </a:bodyPr>
          <a:lstStyle>
            <a:lvl1pPr marL="0" indent="0">
              <a:buNone/>
              <a:defRPr sz="24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616367151"/>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600200"/>
            <a:ext cx="8229600" cy="47244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57154394"/>
      </p:ext>
    </p:extLst>
  </p:cSld>
  <p:clrMapOvr>
    <a:masterClrMapping/>
  </p:clrMapOvr>
  <p:transition spd="med">
    <p:fad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BB8C5AF3-AEE6-4099-9307-A0BBEAC46A71}"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972446850"/>
      </p:ext>
    </p:extLst>
  </p:cSld>
  <p:clrMapOvr>
    <a:masterClrMapping/>
  </p:clrMapOvr>
  <p:transition spd="med">
    <p:fade/>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p:nvPr userDrawn="1"/>
        </p:nvSpPr>
        <p:spPr>
          <a:xfrm>
            <a:off x="304800" y="457200"/>
            <a:ext cx="2438400" cy="5638800"/>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 name="Title 1"/>
          <p:cNvSpPr>
            <a:spLocks noGrp="1"/>
          </p:cNvSpPr>
          <p:nvPr>
            <p:ph type="title"/>
          </p:nvPr>
        </p:nvSpPr>
        <p:spPr>
          <a:xfrm>
            <a:off x="381000" y="514352"/>
            <a:ext cx="2286000" cy="1162050"/>
          </a:xfrm>
        </p:spPr>
        <p:txBody>
          <a:bodyPr lIns="0" anchor="b">
            <a:noAutofit/>
            <a:scene3d>
              <a:camera prst="orthographicFront"/>
              <a:lightRig rig="threePt" dir="t"/>
            </a:scene3d>
            <a:sp3d extrusionH="57150">
              <a:bevelT w="38100" h="38100"/>
              <a:extrusionClr>
                <a:schemeClr val="tx1"/>
              </a:extrusionClr>
            </a:sp3d>
          </a:bodyPr>
          <a:lstStyle>
            <a:lvl1pPr algn="l" rtl="0">
              <a:spcBef>
                <a:spcPct val="0"/>
              </a:spcBef>
              <a:buNone/>
              <a:defRPr sz="2600" b="0">
                <a:ln>
                  <a:noFill/>
                </a:ln>
                <a:solidFill>
                  <a:schemeClr val="tx2">
                    <a:lumMod val="20000"/>
                    <a:lumOff val="80000"/>
                  </a:schemeClr>
                </a:solidFill>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381000" y="1676400"/>
            <a:ext cx="2286000" cy="4343400"/>
          </a:xfrm>
        </p:spPr>
        <p:txBody>
          <a:bodyPr lIns="18288" rIns="18288"/>
          <a:lstStyle>
            <a:lvl1pPr marL="0" indent="0" algn="l">
              <a:buNone/>
              <a:defRPr sz="1400">
                <a:solidFill>
                  <a:schemeClr val="bg1"/>
                </a:solidFill>
              </a:defRPr>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dirty="0" smtClean="0"/>
              <a:t>Click to edit Master text styles</a:t>
            </a:r>
          </a:p>
        </p:txBody>
      </p:sp>
      <p:sp>
        <p:nvSpPr>
          <p:cNvPr id="4" name="Content Placeholder 3"/>
          <p:cNvSpPr>
            <a:spLocks noGrp="1"/>
          </p:cNvSpPr>
          <p:nvPr>
            <p:ph sz="half" idx="1"/>
          </p:nvPr>
        </p:nvSpPr>
        <p:spPr>
          <a:xfrm>
            <a:off x="3048000" y="533400"/>
            <a:ext cx="5638800" cy="57912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6"/>
          <p:cNvSpPr>
            <a:spLocks noGrp="1"/>
          </p:cNvSpPr>
          <p:nvPr>
            <p:ph type="sldNum" sz="quarter" idx="12"/>
          </p:nvPr>
        </p:nvSpPr>
        <p:spPr/>
        <p:txBody>
          <a:bodyPr/>
          <a:lstStyle/>
          <a:p>
            <a:fld id="{BB8C5AF3-AEE6-4099-9307-A0BBEAC46A71}" type="slidenum">
              <a:rPr lang="en-CA" smtClean="0">
                <a:solidFill>
                  <a:srgbClr val="04617B">
                    <a:shade val="90000"/>
                  </a:srgbClr>
                </a:solidFill>
              </a:rPr>
              <a:pPr/>
              <a:t>‹#›</a:t>
            </a:fld>
            <a:endParaRPr lang="en-CA">
              <a:solidFill>
                <a:srgbClr val="04617B">
                  <a:shade val="90000"/>
                </a:srgbClr>
              </a:solidFill>
            </a:endParaRPr>
          </a:p>
        </p:txBody>
      </p:sp>
      <p:cxnSp>
        <p:nvCxnSpPr>
          <p:cNvPr id="8" name="Straight Connector 7"/>
          <p:cNvCxnSpPr/>
          <p:nvPr userDrawn="1"/>
        </p:nvCxnSpPr>
        <p:spPr>
          <a:xfrm rot="5400000">
            <a:off x="-266700" y="3162300"/>
            <a:ext cx="6325394" cy="794"/>
          </a:xfrm>
          <a:prstGeom prst="line">
            <a:avLst/>
          </a:prstGeom>
          <a:ln w="2540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758161"/>
      </p:ext>
    </p:extLst>
  </p:cSld>
  <p:clrMapOvr>
    <a:masterClrMapping/>
  </p:clrMapOvr>
  <p:transition spd="med">
    <p:fade/>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a:xfrm>
            <a:off x="1219200" y="6400800"/>
            <a:ext cx="3962400" cy="457200"/>
          </a:xfrm>
          <a:prstGeom prst="rect">
            <a:avLst/>
          </a:prstGeom>
        </p:spPr>
        <p:txBody>
          <a:bodyPr vert="horz" wrap="square" lIns="91440" tIns="45720" rIns="91440" bIns="45720" numCol="1" anchor="t" anchorCtr="0" compatLnSpc="1">
            <a:prstTxWarp prst="textNoShape">
              <a:avLst/>
            </a:prstTxWarp>
          </a:bodyPr>
          <a:lstStyle>
            <a:lvl1pPr>
              <a:defRPr sz="600" b="1">
                <a:latin typeface="Swis721 BT" pitchFamily="34" charset="0"/>
                <a:ea typeface="Arial" pitchFamily="-107" charset="0"/>
                <a:cs typeface="Arial" pitchFamily="-107" charset="0"/>
              </a:defRPr>
            </a:lvl1pPr>
          </a:lstStyle>
          <a:p>
            <a:pPr>
              <a:defRPr/>
            </a:pPr>
            <a:endParaRPr lang="en-GB">
              <a:solidFill>
                <a:prstClr val="black"/>
              </a:solidFill>
            </a:endParaRPr>
          </a:p>
          <a:p>
            <a:pPr>
              <a:defRPr/>
            </a:pPr>
            <a:r>
              <a:rPr lang="en-GB">
                <a:solidFill>
                  <a:prstClr val="black"/>
                </a:solidFill>
              </a:rPr>
              <a:t>INTERNATIONAL COMMISSION ON RADIOLOGICAL PROTECTION    </a:t>
            </a:r>
          </a:p>
          <a:p>
            <a:pPr>
              <a:defRPr/>
            </a:pPr>
            <a:endParaRPr lang="en-GB">
              <a:solidFill>
                <a:prstClr val="black"/>
              </a:solidFill>
            </a:endParaRPr>
          </a:p>
        </p:txBody>
      </p:sp>
    </p:spTree>
    <p:extLst>
      <p:ext uri="{BB962C8B-B14F-4D97-AF65-F5344CB8AC3E}">
        <p14:creationId xmlns:p14="http://schemas.microsoft.com/office/powerpoint/2010/main" val="365797985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2"/>
      </p:bgRef>
    </p:bg>
    <p:spTree>
      <p:nvGrpSpPr>
        <p:cNvPr id="1" name=""/>
        <p:cNvGrpSpPr/>
        <p:nvPr/>
      </p:nvGrpSpPr>
      <p:grpSpPr>
        <a:xfrm>
          <a:off x="0" y="0"/>
          <a:ext cx="0" cy="0"/>
          <a:chOff x="0" y="0"/>
          <a:chExt cx="0" cy="0"/>
        </a:xfrm>
      </p:grpSpPr>
      <p:pic>
        <p:nvPicPr>
          <p:cNvPr id="18" name="Picture 17" descr="ICRP Logo.gif"/>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76200" y="76200"/>
            <a:ext cx="4267200" cy="1363323"/>
          </a:xfrm>
          <a:prstGeom prst="rect">
            <a:avLst/>
          </a:prstGeom>
          <a:effectLst>
            <a:innerShdw blurRad="63500" dist="50800" dir="2700000">
              <a:prstClr val="black">
                <a:alpha val="50000"/>
              </a:prstClr>
            </a:innerShdw>
            <a:reflection blurRad="6350" stA="50000" endA="300" endPos="55000" dir="5400000" sy="-100000" algn="bl" rotWithShape="0"/>
          </a:effectLst>
        </p:spPr>
      </p:pic>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accent3">
                    <a:tint val="90000"/>
                    <a:satMod val="120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cxnSp>
        <p:nvCxnSpPr>
          <p:cNvPr id="21" name="Straight Connector 20"/>
          <p:cNvCxnSpPr/>
          <p:nvPr userDrawn="1"/>
        </p:nvCxnSpPr>
        <p:spPr>
          <a:xfrm>
            <a:off x="0" y="3200400"/>
            <a:ext cx="8382000" cy="1588"/>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32" name="Text Placeholder 31"/>
          <p:cNvSpPr>
            <a:spLocks noGrp="1"/>
          </p:cNvSpPr>
          <p:nvPr>
            <p:ph type="body" sz="quarter" idx="10" hasCustomPrompt="1"/>
          </p:nvPr>
        </p:nvSpPr>
        <p:spPr>
          <a:xfrm>
            <a:off x="533400" y="5257800"/>
            <a:ext cx="7848600" cy="838200"/>
          </a:xfrm>
        </p:spPr>
        <p:txBody>
          <a:bodyPr>
            <a:normAutofit/>
          </a:bodyPr>
          <a:lstStyle>
            <a:lvl1pPr algn="r">
              <a:buNone/>
              <a:defRPr sz="1600"/>
            </a:lvl1pPr>
          </a:lstStyle>
          <a:p>
            <a:pPr lvl="0"/>
            <a:r>
              <a:rPr lang="en-US" dirty="0" smtClean="0"/>
              <a:t>Click to edit Master byline style</a:t>
            </a:r>
          </a:p>
        </p:txBody>
      </p:sp>
    </p:spTree>
    <p:extLst>
      <p:ext uri="{BB962C8B-B14F-4D97-AF65-F5344CB8AC3E}">
        <p14:creationId xmlns:p14="http://schemas.microsoft.com/office/powerpoint/2010/main" val="2750633296"/>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0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530352" y="2704664"/>
            <a:ext cx="7772400" cy="1509712"/>
          </a:xfrm>
        </p:spPr>
        <p:txBody>
          <a:bodyPr lIns="45720" rIns="45720" anchor="t">
            <a:normAutofit/>
          </a:bodyPr>
          <a:lstStyle>
            <a:lvl1pPr marL="0" indent="0">
              <a:buNone/>
              <a:defRPr sz="24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832893071"/>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600200"/>
            <a:ext cx="8229600" cy="47244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50372868"/>
      </p:ext>
    </p:extLst>
  </p:cSld>
  <p:clrMapOvr>
    <a:masterClrMapping/>
  </p:clrMapOvr>
  <p:transition spd="med">
    <p:fade/>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BB8C5AF3-AEE6-4099-9307-A0BBEAC46A71}"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4147662553"/>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600200"/>
            <a:ext cx="8229600" cy="47244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62794832"/>
      </p:ext>
    </p:extLst>
  </p:cSld>
  <p:clrMapOvr>
    <a:masterClrMapping/>
  </p:clrMapOvr>
  <p:transition spd="med">
    <p:fade/>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p:nvPr userDrawn="1"/>
        </p:nvSpPr>
        <p:spPr>
          <a:xfrm>
            <a:off x="304800" y="457200"/>
            <a:ext cx="2438400" cy="5638800"/>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 name="Title 1"/>
          <p:cNvSpPr>
            <a:spLocks noGrp="1"/>
          </p:cNvSpPr>
          <p:nvPr>
            <p:ph type="title"/>
          </p:nvPr>
        </p:nvSpPr>
        <p:spPr>
          <a:xfrm>
            <a:off x="381000" y="514352"/>
            <a:ext cx="2286000" cy="1162050"/>
          </a:xfrm>
        </p:spPr>
        <p:txBody>
          <a:bodyPr lIns="0" anchor="b">
            <a:noAutofit/>
            <a:scene3d>
              <a:camera prst="orthographicFront"/>
              <a:lightRig rig="threePt" dir="t"/>
            </a:scene3d>
            <a:sp3d extrusionH="57150">
              <a:bevelT w="38100" h="38100"/>
              <a:extrusionClr>
                <a:schemeClr val="tx1"/>
              </a:extrusionClr>
            </a:sp3d>
          </a:bodyPr>
          <a:lstStyle>
            <a:lvl1pPr algn="l" rtl="0">
              <a:spcBef>
                <a:spcPct val="0"/>
              </a:spcBef>
              <a:buNone/>
              <a:defRPr sz="2600" b="0">
                <a:ln>
                  <a:noFill/>
                </a:ln>
                <a:solidFill>
                  <a:schemeClr val="tx2">
                    <a:lumMod val="20000"/>
                    <a:lumOff val="80000"/>
                  </a:schemeClr>
                </a:solidFill>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381000" y="1676400"/>
            <a:ext cx="2286000" cy="4343400"/>
          </a:xfrm>
        </p:spPr>
        <p:txBody>
          <a:bodyPr lIns="18288" rIns="18288"/>
          <a:lstStyle>
            <a:lvl1pPr marL="0" indent="0" algn="l">
              <a:buNone/>
              <a:defRPr sz="1400">
                <a:solidFill>
                  <a:schemeClr val="bg1"/>
                </a:solidFill>
              </a:defRPr>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dirty="0" smtClean="0"/>
              <a:t>Click to edit Master text styles</a:t>
            </a:r>
          </a:p>
        </p:txBody>
      </p:sp>
      <p:sp>
        <p:nvSpPr>
          <p:cNvPr id="4" name="Content Placeholder 3"/>
          <p:cNvSpPr>
            <a:spLocks noGrp="1"/>
          </p:cNvSpPr>
          <p:nvPr>
            <p:ph sz="half" idx="1"/>
          </p:nvPr>
        </p:nvSpPr>
        <p:spPr>
          <a:xfrm>
            <a:off x="3048000" y="533400"/>
            <a:ext cx="5638800" cy="57912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6"/>
          <p:cNvSpPr>
            <a:spLocks noGrp="1"/>
          </p:cNvSpPr>
          <p:nvPr>
            <p:ph type="sldNum" sz="quarter" idx="12"/>
          </p:nvPr>
        </p:nvSpPr>
        <p:spPr/>
        <p:txBody>
          <a:bodyPr/>
          <a:lstStyle/>
          <a:p>
            <a:fld id="{BB8C5AF3-AEE6-4099-9307-A0BBEAC46A71}" type="slidenum">
              <a:rPr lang="en-CA" smtClean="0">
                <a:solidFill>
                  <a:srgbClr val="04617B">
                    <a:shade val="90000"/>
                  </a:srgbClr>
                </a:solidFill>
              </a:rPr>
              <a:pPr/>
              <a:t>‹#›</a:t>
            </a:fld>
            <a:endParaRPr lang="en-CA">
              <a:solidFill>
                <a:srgbClr val="04617B">
                  <a:shade val="90000"/>
                </a:srgbClr>
              </a:solidFill>
            </a:endParaRPr>
          </a:p>
        </p:txBody>
      </p:sp>
      <p:cxnSp>
        <p:nvCxnSpPr>
          <p:cNvPr id="8" name="Straight Connector 7"/>
          <p:cNvCxnSpPr/>
          <p:nvPr userDrawn="1"/>
        </p:nvCxnSpPr>
        <p:spPr>
          <a:xfrm rot="5400000">
            <a:off x="-266700" y="3162300"/>
            <a:ext cx="6325394" cy="794"/>
          </a:xfrm>
          <a:prstGeom prst="line">
            <a:avLst/>
          </a:prstGeom>
          <a:ln w="2540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418100"/>
      </p:ext>
    </p:extLst>
  </p:cSld>
  <p:clrMapOvr>
    <a:masterClrMapping/>
  </p:clrMapOvr>
  <p:transition spd="med">
    <p:fade/>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a:xfrm>
            <a:off x="1219200" y="6400800"/>
            <a:ext cx="3962400" cy="457200"/>
          </a:xfrm>
          <a:prstGeom prst="rect">
            <a:avLst/>
          </a:prstGeom>
        </p:spPr>
        <p:txBody>
          <a:bodyPr vert="horz" wrap="square" lIns="91440" tIns="45720" rIns="91440" bIns="45720" numCol="1" anchor="t" anchorCtr="0" compatLnSpc="1">
            <a:prstTxWarp prst="textNoShape">
              <a:avLst/>
            </a:prstTxWarp>
          </a:bodyPr>
          <a:lstStyle>
            <a:lvl1pPr>
              <a:defRPr sz="600" b="1">
                <a:latin typeface="Swis721 BT" pitchFamily="34" charset="0"/>
                <a:ea typeface="Arial" pitchFamily="-107" charset="0"/>
                <a:cs typeface="Arial" pitchFamily="-107" charset="0"/>
              </a:defRPr>
            </a:lvl1pPr>
          </a:lstStyle>
          <a:p>
            <a:pPr>
              <a:defRPr/>
            </a:pPr>
            <a:endParaRPr lang="en-GB">
              <a:solidFill>
                <a:prstClr val="black"/>
              </a:solidFill>
            </a:endParaRPr>
          </a:p>
          <a:p>
            <a:pPr>
              <a:defRPr/>
            </a:pPr>
            <a:r>
              <a:rPr lang="en-GB">
                <a:solidFill>
                  <a:prstClr val="black"/>
                </a:solidFill>
              </a:rPr>
              <a:t>INTERNATIONAL COMMISSION ON RADIOLOGICAL PROTECTION    </a:t>
            </a:r>
          </a:p>
          <a:p>
            <a:pPr>
              <a:defRPr/>
            </a:pPr>
            <a:endParaRPr lang="en-GB">
              <a:solidFill>
                <a:prstClr val="black"/>
              </a:solidFill>
            </a:endParaRPr>
          </a:p>
        </p:txBody>
      </p:sp>
    </p:spTree>
    <p:extLst>
      <p:ext uri="{BB962C8B-B14F-4D97-AF65-F5344CB8AC3E}">
        <p14:creationId xmlns:p14="http://schemas.microsoft.com/office/powerpoint/2010/main" val="292749447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2"/>
      </p:bgRef>
    </p:bg>
    <p:spTree>
      <p:nvGrpSpPr>
        <p:cNvPr id="1" name=""/>
        <p:cNvGrpSpPr/>
        <p:nvPr/>
      </p:nvGrpSpPr>
      <p:grpSpPr>
        <a:xfrm>
          <a:off x="0" y="0"/>
          <a:ext cx="0" cy="0"/>
          <a:chOff x="0" y="0"/>
          <a:chExt cx="0" cy="0"/>
        </a:xfrm>
      </p:grpSpPr>
      <p:pic>
        <p:nvPicPr>
          <p:cNvPr id="18" name="Picture 17" descr="ICRP Logo.gif"/>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76200" y="76200"/>
            <a:ext cx="4267200" cy="1363323"/>
          </a:xfrm>
          <a:prstGeom prst="rect">
            <a:avLst/>
          </a:prstGeom>
          <a:effectLst>
            <a:innerShdw blurRad="63500" dist="50800" dir="2700000">
              <a:prstClr val="black">
                <a:alpha val="50000"/>
              </a:prstClr>
            </a:innerShdw>
            <a:reflection blurRad="6350" stA="50000" endA="300" endPos="55000" dir="5400000" sy="-100000" algn="bl" rotWithShape="0"/>
          </a:effectLst>
        </p:spPr>
      </p:pic>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accent3">
                    <a:tint val="90000"/>
                    <a:satMod val="120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cxnSp>
        <p:nvCxnSpPr>
          <p:cNvPr id="21" name="Straight Connector 20"/>
          <p:cNvCxnSpPr/>
          <p:nvPr userDrawn="1"/>
        </p:nvCxnSpPr>
        <p:spPr>
          <a:xfrm>
            <a:off x="0" y="3200400"/>
            <a:ext cx="8382000" cy="1588"/>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32" name="Text Placeholder 31"/>
          <p:cNvSpPr>
            <a:spLocks noGrp="1"/>
          </p:cNvSpPr>
          <p:nvPr>
            <p:ph type="body" sz="quarter" idx="10" hasCustomPrompt="1"/>
          </p:nvPr>
        </p:nvSpPr>
        <p:spPr>
          <a:xfrm>
            <a:off x="533400" y="5257800"/>
            <a:ext cx="7848600" cy="838200"/>
          </a:xfrm>
        </p:spPr>
        <p:txBody>
          <a:bodyPr>
            <a:normAutofit/>
          </a:bodyPr>
          <a:lstStyle>
            <a:lvl1pPr algn="r">
              <a:buNone/>
              <a:defRPr sz="1600"/>
            </a:lvl1pPr>
          </a:lstStyle>
          <a:p>
            <a:pPr lvl="0"/>
            <a:r>
              <a:rPr lang="en-US" dirty="0" smtClean="0"/>
              <a:t>Click to edit Master byline style</a:t>
            </a:r>
          </a:p>
        </p:txBody>
      </p:sp>
    </p:spTree>
    <p:extLst>
      <p:ext uri="{BB962C8B-B14F-4D97-AF65-F5344CB8AC3E}">
        <p14:creationId xmlns:p14="http://schemas.microsoft.com/office/powerpoint/2010/main" val="115902935"/>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0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530352" y="2704664"/>
            <a:ext cx="7772400" cy="1509712"/>
          </a:xfrm>
        </p:spPr>
        <p:txBody>
          <a:bodyPr lIns="45720" rIns="45720" anchor="t">
            <a:normAutofit/>
          </a:bodyPr>
          <a:lstStyle>
            <a:lvl1pPr marL="0" indent="0">
              <a:buNone/>
              <a:defRPr sz="24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950091541"/>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600200"/>
            <a:ext cx="8229600" cy="47244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86655143"/>
      </p:ext>
    </p:extLst>
  </p:cSld>
  <p:clrMapOvr>
    <a:masterClrMapping/>
  </p:clrMapOvr>
  <p:transition spd="med">
    <p:fade/>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BB8C5AF3-AEE6-4099-9307-A0BBEAC46A71}"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2709012568"/>
      </p:ext>
    </p:extLst>
  </p:cSld>
  <p:clrMapOvr>
    <a:masterClrMapping/>
  </p:clrMapOvr>
  <p:transition spd="med">
    <p:fade/>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p:nvPr userDrawn="1"/>
        </p:nvSpPr>
        <p:spPr>
          <a:xfrm>
            <a:off x="304800" y="457200"/>
            <a:ext cx="2438400" cy="5638800"/>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 name="Title 1"/>
          <p:cNvSpPr>
            <a:spLocks noGrp="1"/>
          </p:cNvSpPr>
          <p:nvPr>
            <p:ph type="title"/>
          </p:nvPr>
        </p:nvSpPr>
        <p:spPr>
          <a:xfrm>
            <a:off x="381000" y="514352"/>
            <a:ext cx="2286000" cy="1162050"/>
          </a:xfrm>
        </p:spPr>
        <p:txBody>
          <a:bodyPr lIns="0" anchor="b">
            <a:noAutofit/>
            <a:scene3d>
              <a:camera prst="orthographicFront"/>
              <a:lightRig rig="threePt" dir="t"/>
            </a:scene3d>
            <a:sp3d extrusionH="57150">
              <a:bevelT w="38100" h="38100"/>
              <a:extrusionClr>
                <a:schemeClr val="tx1"/>
              </a:extrusionClr>
            </a:sp3d>
          </a:bodyPr>
          <a:lstStyle>
            <a:lvl1pPr algn="l" rtl="0">
              <a:spcBef>
                <a:spcPct val="0"/>
              </a:spcBef>
              <a:buNone/>
              <a:defRPr sz="2600" b="0">
                <a:ln>
                  <a:noFill/>
                </a:ln>
                <a:solidFill>
                  <a:schemeClr val="tx2">
                    <a:lumMod val="20000"/>
                    <a:lumOff val="80000"/>
                  </a:schemeClr>
                </a:solidFill>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381000" y="1676400"/>
            <a:ext cx="2286000" cy="4343400"/>
          </a:xfrm>
        </p:spPr>
        <p:txBody>
          <a:bodyPr lIns="18288" rIns="18288"/>
          <a:lstStyle>
            <a:lvl1pPr marL="0" indent="0" algn="l">
              <a:buNone/>
              <a:defRPr sz="1400">
                <a:solidFill>
                  <a:schemeClr val="bg1"/>
                </a:solidFill>
              </a:defRPr>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dirty="0" smtClean="0"/>
              <a:t>Click to edit Master text styles</a:t>
            </a:r>
          </a:p>
        </p:txBody>
      </p:sp>
      <p:sp>
        <p:nvSpPr>
          <p:cNvPr id="4" name="Content Placeholder 3"/>
          <p:cNvSpPr>
            <a:spLocks noGrp="1"/>
          </p:cNvSpPr>
          <p:nvPr>
            <p:ph sz="half" idx="1"/>
          </p:nvPr>
        </p:nvSpPr>
        <p:spPr>
          <a:xfrm>
            <a:off x="3048000" y="533400"/>
            <a:ext cx="5638800" cy="57912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6"/>
          <p:cNvSpPr>
            <a:spLocks noGrp="1"/>
          </p:cNvSpPr>
          <p:nvPr>
            <p:ph type="sldNum" sz="quarter" idx="12"/>
          </p:nvPr>
        </p:nvSpPr>
        <p:spPr/>
        <p:txBody>
          <a:bodyPr/>
          <a:lstStyle/>
          <a:p>
            <a:fld id="{BB8C5AF3-AEE6-4099-9307-A0BBEAC46A71}" type="slidenum">
              <a:rPr lang="en-CA" smtClean="0">
                <a:solidFill>
                  <a:srgbClr val="04617B">
                    <a:shade val="90000"/>
                  </a:srgbClr>
                </a:solidFill>
              </a:rPr>
              <a:pPr/>
              <a:t>‹#›</a:t>
            </a:fld>
            <a:endParaRPr lang="en-CA">
              <a:solidFill>
                <a:srgbClr val="04617B">
                  <a:shade val="90000"/>
                </a:srgbClr>
              </a:solidFill>
            </a:endParaRPr>
          </a:p>
        </p:txBody>
      </p:sp>
      <p:cxnSp>
        <p:nvCxnSpPr>
          <p:cNvPr id="8" name="Straight Connector 7"/>
          <p:cNvCxnSpPr/>
          <p:nvPr userDrawn="1"/>
        </p:nvCxnSpPr>
        <p:spPr>
          <a:xfrm rot="5400000">
            <a:off x="-266700" y="3162300"/>
            <a:ext cx="6325394" cy="794"/>
          </a:xfrm>
          <a:prstGeom prst="line">
            <a:avLst/>
          </a:prstGeom>
          <a:ln w="2540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362111"/>
      </p:ext>
    </p:extLst>
  </p:cSld>
  <p:clrMapOvr>
    <a:masterClrMapping/>
  </p:clrMapOvr>
  <p:transition spd="med">
    <p:fade/>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a:xfrm>
            <a:off x="1219200" y="6400800"/>
            <a:ext cx="3962400" cy="457200"/>
          </a:xfrm>
          <a:prstGeom prst="rect">
            <a:avLst/>
          </a:prstGeom>
        </p:spPr>
        <p:txBody>
          <a:bodyPr vert="horz" wrap="square" lIns="91440" tIns="45720" rIns="91440" bIns="45720" numCol="1" anchor="t" anchorCtr="0" compatLnSpc="1">
            <a:prstTxWarp prst="textNoShape">
              <a:avLst/>
            </a:prstTxWarp>
          </a:bodyPr>
          <a:lstStyle>
            <a:lvl1pPr>
              <a:defRPr sz="600" b="1">
                <a:latin typeface="Swis721 BT" pitchFamily="34" charset="0"/>
                <a:ea typeface="Arial" pitchFamily="-107" charset="0"/>
                <a:cs typeface="Arial" pitchFamily="-107" charset="0"/>
              </a:defRPr>
            </a:lvl1pPr>
          </a:lstStyle>
          <a:p>
            <a:pPr>
              <a:defRPr/>
            </a:pPr>
            <a:endParaRPr lang="en-GB">
              <a:solidFill>
                <a:prstClr val="black"/>
              </a:solidFill>
            </a:endParaRPr>
          </a:p>
          <a:p>
            <a:pPr>
              <a:defRPr/>
            </a:pPr>
            <a:r>
              <a:rPr lang="en-GB">
                <a:solidFill>
                  <a:prstClr val="black"/>
                </a:solidFill>
              </a:rPr>
              <a:t>INTERNATIONAL COMMISSION ON RADIOLOGICAL PROTECTION    </a:t>
            </a:r>
          </a:p>
          <a:p>
            <a:pPr>
              <a:defRPr/>
            </a:pPr>
            <a:endParaRPr lang="en-GB">
              <a:solidFill>
                <a:prstClr val="black"/>
              </a:solidFill>
            </a:endParaRPr>
          </a:p>
        </p:txBody>
      </p:sp>
    </p:spTree>
    <p:extLst>
      <p:ext uri="{BB962C8B-B14F-4D97-AF65-F5344CB8AC3E}">
        <p14:creationId xmlns:p14="http://schemas.microsoft.com/office/powerpoint/2010/main" val="154279758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2"/>
      </p:bgRef>
    </p:bg>
    <p:spTree>
      <p:nvGrpSpPr>
        <p:cNvPr id="1" name=""/>
        <p:cNvGrpSpPr/>
        <p:nvPr/>
      </p:nvGrpSpPr>
      <p:grpSpPr>
        <a:xfrm>
          <a:off x="0" y="0"/>
          <a:ext cx="0" cy="0"/>
          <a:chOff x="0" y="0"/>
          <a:chExt cx="0" cy="0"/>
        </a:xfrm>
      </p:grpSpPr>
      <p:pic>
        <p:nvPicPr>
          <p:cNvPr id="18" name="Picture 17" descr="ICRP Logo.gif"/>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76200" y="76200"/>
            <a:ext cx="4267200" cy="1363323"/>
          </a:xfrm>
          <a:prstGeom prst="rect">
            <a:avLst/>
          </a:prstGeom>
          <a:effectLst>
            <a:innerShdw blurRad="63500" dist="50800" dir="2700000">
              <a:prstClr val="black">
                <a:alpha val="50000"/>
              </a:prstClr>
            </a:innerShdw>
            <a:reflection blurRad="6350" stA="50000" endA="300" endPos="55000" dir="5400000" sy="-100000" algn="bl" rotWithShape="0"/>
          </a:effectLst>
        </p:spPr>
      </p:pic>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accent3">
                    <a:tint val="90000"/>
                    <a:satMod val="120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cxnSp>
        <p:nvCxnSpPr>
          <p:cNvPr id="21" name="Straight Connector 20"/>
          <p:cNvCxnSpPr/>
          <p:nvPr userDrawn="1"/>
        </p:nvCxnSpPr>
        <p:spPr>
          <a:xfrm>
            <a:off x="0" y="3200400"/>
            <a:ext cx="8382000" cy="1588"/>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32" name="Text Placeholder 31"/>
          <p:cNvSpPr>
            <a:spLocks noGrp="1"/>
          </p:cNvSpPr>
          <p:nvPr>
            <p:ph type="body" sz="quarter" idx="10" hasCustomPrompt="1"/>
          </p:nvPr>
        </p:nvSpPr>
        <p:spPr>
          <a:xfrm>
            <a:off x="533400" y="5257800"/>
            <a:ext cx="7848600" cy="838200"/>
          </a:xfrm>
        </p:spPr>
        <p:txBody>
          <a:bodyPr>
            <a:normAutofit/>
          </a:bodyPr>
          <a:lstStyle>
            <a:lvl1pPr algn="r">
              <a:buNone/>
              <a:defRPr sz="1600"/>
            </a:lvl1pPr>
          </a:lstStyle>
          <a:p>
            <a:pPr lvl="0"/>
            <a:r>
              <a:rPr lang="en-US" dirty="0" smtClean="0"/>
              <a:t>Click to edit Master byline style</a:t>
            </a:r>
          </a:p>
        </p:txBody>
      </p:sp>
    </p:spTree>
    <p:extLst>
      <p:ext uri="{BB962C8B-B14F-4D97-AF65-F5344CB8AC3E}">
        <p14:creationId xmlns:p14="http://schemas.microsoft.com/office/powerpoint/2010/main" val="1739315853"/>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0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530352" y="2704664"/>
            <a:ext cx="7772400" cy="1509712"/>
          </a:xfrm>
        </p:spPr>
        <p:txBody>
          <a:bodyPr lIns="45720" rIns="45720" anchor="t">
            <a:normAutofit/>
          </a:bodyPr>
          <a:lstStyle>
            <a:lvl1pPr marL="0" indent="0">
              <a:buNone/>
              <a:defRPr sz="24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604744438"/>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BB8C5AF3-AEE6-4099-9307-A0BBEAC46A71}"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3508411774"/>
      </p:ext>
    </p:extLst>
  </p:cSld>
  <p:clrMapOvr>
    <a:masterClrMapping/>
  </p:clrMapOvr>
  <p:transition spd="med">
    <p:fade/>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600200"/>
            <a:ext cx="8229600" cy="47244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3985238"/>
      </p:ext>
    </p:extLst>
  </p:cSld>
  <p:clrMapOvr>
    <a:masterClrMapping/>
  </p:clrMapOvr>
  <p:transition spd="med">
    <p:fade/>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BB8C5AF3-AEE6-4099-9307-A0BBEAC46A71}"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3654095502"/>
      </p:ext>
    </p:extLst>
  </p:cSld>
  <p:clrMapOvr>
    <a:masterClrMapping/>
  </p:clrMapOvr>
  <p:transition spd="med">
    <p:fade/>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p:nvPr userDrawn="1"/>
        </p:nvSpPr>
        <p:spPr>
          <a:xfrm>
            <a:off x="304800" y="457200"/>
            <a:ext cx="2438400" cy="5638800"/>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 name="Title 1"/>
          <p:cNvSpPr>
            <a:spLocks noGrp="1"/>
          </p:cNvSpPr>
          <p:nvPr>
            <p:ph type="title"/>
          </p:nvPr>
        </p:nvSpPr>
        <p:spPr>
          <a:xfrm>
            <a:off x="381000" y="514352"/>
            <a:ext cx="2286000" cy="1162050"/>
          </a:xfrm>
        </p:spPr>
        <p:txBody>
          <a:bodyPr lIns="0" anchor="b">
            <a:noAutofit/>
            <a:scene3d>
              <a:camera prst="orthographicFront"/>
              <a:lightRig rig="threePt" dir="t"/>
            </a:scene3d>
            <a:sp3d extrusionH="57150">
              <a:bevelT w="38100" h="38100"/>
              <a:extrusionClr>
                <a:schemeClr val="tx1"/>
              </a:extrusionClr>
            </a:sp3d>
          </a:bodyPr>
          <a:lstStyle>
            <a:lvl1pPr algn="l" rtl="0">
              <a:spcBef>
                <a:spcPct val="0"/>
              </a:spcBef>
              <a:buNone/>
              <a:defRPr sz="2600" b="0">
                <a:ln>
                  <a:noFill/>
                </a:ln>
                <a:solidFill>
                  <a:schemeClr val="tx2">
                    <a:lumMod val="20000"/>
                    <a:lumOff val="80000"/>
                  </a:schemeClr>
                </a:solidFill>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381000" y="1676400"/>
            <a:ext cx="2286000" cy="4343400"/>
          </a:xfrm>
        </p:spPr>
        <p:txBody>
          <a:bodyPr lIns="18288" rIns="18288"/>
          <a:lstStyle>
            <a:lvl1pPr marL="0" indent="0" algn="l">
              <a:buNone/>
              <a:defRPr sz="1400">
                <a:solidFill>
                  <a:schemeClr val="bg1"/>
                </a:solidFill>
              </a:defRPr>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dirty="0" smtClean="0"/>
              <a:t>Click to edit Master text styles</a:t>
            </a:r>
          </a:p>
        </p:txBody>
      </p:sp>
      <p:sp>
        <p:nvSpPr>
          <p:cNvPr id="4" name="Content Placeholder 3"/>
          <p:cNvSpPr>
            <a:spLocks noGrp="1"/>
          </p:cNvSpPr>
          <p:nvPr>
            <p:ph sz="half" idx="1"/>
          </p:nvPr>
        </p:nvSpPr>
        <p:spPr>
          <a:xfrm>
            <a:off x="3048000" y="533400"/>
            <a:ext cx="5638800" cy="57912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6"/>
          <p:cNvSpPr>
            <a:spLocks noGrp="1"/>
          </p:cNvSpPr>
          <p:nvPr>
            <p:ph type="sldNum" sz="quarter" idx="12"/>
          </p:nvPr>
        </p:nvSpPr>
        <p:spPr/>
        <p:txBody>
          <a:bodyPr/>
          <a:lstStyle/>
          <a:p>
            <a:fld id="{BB8C5AF3-AEE6-4099-9307-A0BBEAC46A71}" type="slidenum">
              <a:rPr lang="en-CA" smtClean="0">
                <a:solidFill>
                  <a:srgbClr val="04617B">
                    <a:shade val="90000"/>
                  </a:srgbClr>
                </a:solidFill>
              </a:rPr>
              <a:pPr/>
              <a:t>‹#›</a:t>
            </a:fld>
            <a:endParaRPr lang="en-CA">
              <a:solidFill>
                <a:srgbClr val="04617B">
                  <a:shade val="90000"/>
                </a:srgbClr>
              </a:solidFill>
            </a:endParaRPr>
          </a:p>
        </p:txBody>
      </p:sp>
      <p:cxnSp>
        <p:nvCxnSpPr>
          <p:cNvPr id="8" name="Straight Connector 7"/>
          <p:cNvCxnSpPr/>
          <p:nvPr userDrawn="1"/>
        </p:nvCxnSpPr>
        <p:spPr>
          <a:xfrm rot="5400000">
            <a:off x="-266700" y="3162300"/>
            <a:ext cx="6325394" cy="794"/>
          </a:xfrm>
          <a:prstGeom prst="line">
            <a:avLst/>
          </a:prstGeom>
          <a:ln w="2540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962243"/>
      </p:ext>
    </p:extLst>
  </p:cSld>
  <p:clrMapOvr>
    <a:masterClrMapping/>
  </p:clrMapOvr>
  <p:transition spd="med">
    <p:fade/>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a:xfrm>
            <a:off x="1219200" y="6400800"/>
            <a:ext cx="3962400" cy="457200"/>
          </a:xfrm>
          <a:prstGeom prst="rect">
            <a:avLst/>
          </a:prstGeom>
        </p:spPr>
        <p:txBody>
          <a:bodyPr vert="horz" wrap="square" lIns="91440" tIns="45720" rIns="91440" bIns="45720" numCol="1" anchor="t" anchorCtr="0" compatLnSpc="1">
            <a:prstTxWarp prst="textNoShape">
              <a:avLst/>
            </a:prstTxWarp>
          </a:bodyPr>
          <a:lstStyle>
            <a:lvl1pPr>
              <a:defRPr sz="600" b="1">
                <a:latin typeface="Swis721 BT" pitchFamily="34" charset="0"/>
                <a:ea typeface="Arial" pitchFamily="-107" charset="0"/>
                <a:cs typeface="Arial" pitchFamily="-107" charset="0"/>
              </a:defRPr>
            </a:lvl1pPr>
          </a:lstStyle>
          <a:p>
            <a:pPr>
              <a:defRPr/>
            </a:pPr>
            <a:endParaRPr lang="en-GB">
              <a:solidFill>
                <a:prstClr val="black"/>
              </a:solidFill>
            </a:endParaRPr>
          </a:p>
          <a:p>
            <a:pPr>
              <a:defRPr/>
            </a:pPr>
            <a:r>
              <a:rPr lang="en-GB">
                <a:solidFill>
                  <a:prstClr val="black"/>
                </a:solidFill>
              </a:rPr>
              <a:t>INTERNATIONAL COMMISSION ON RADIOLOGICAL PROTECTION    </a:t>
            </a:r>
          </a:p>
          <a:p>
            <a:pPr>
              <a:defRPr/>
            </a:pPr>
            <a:endParaRPr lang="en-GB">
              <a:solidFill>
                <a:prstClr val="black"/>
              </a:solidFill>
            </a:endParaRPr>
          </a:p>
        </p:txBody>
      </p:sp>
    </p:spTree>
    <p:extLst>
      <p:ext uri="{BB962C8B-B14F-4D97-AF65-F5344CB8AC3E}">
        <p14:creationId xmlns:p14="http://schemas.microsoft.com/office/powerpoint/2010/main" val="254059399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2"/>
      </p:bgRef>
    </p:bg>
    <p:spTree>
      <p:nvGrpSpPr>
        <p:cNvPr id="1" name=""/>
        <p:cNvGrpSpPr/>
        <p:nvPr/>
      </p:nvGrpSpPr>
      <p:grpSpPr>
        <a:xfrm>
          <a:off x="0" y="0"/>
          <a:ext cx="0" cy="0"/>
          <a:chOff x="0" y="0"/>
          <a:chExt cx="0" cy="0"/>
        </a:xfrm>
      </p:grpSpPr>
      <p:pic>
        <p:nvPicPr>
          <p:cNvPr id="18" name="Picture 17" descr="ICRP Logo.gif"/>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76200" y="76200"/>
            <a:ext cx="4267200" cy="1363323"/>
          </a:xfrm>
          <a:prstGeom prst="rect">
            <a:avLst/>
          </a:prstGeom>
          <a:effectLst>
            <a:innerShdw blurRad="63500" dist="50800" dir="2700000">
              <a:prstClr val="black">
                <a:alpha val="50000"/>
              </a:prstClr>
            </a:innerShdw>
            <a:reflection blurRad="6350" stA="50000" endA="300" endPos="55000" dir="5400000" sy="-100000" algn="bl" rotWithShape="0"/>
          </a:effectLst>
        </p:spPr>
      </p:pic>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accent3">
                    <a:tint val="90000"/>
                    <a:satMod val="120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cxnSp>
        <p:nvCxnSpPr>
          <p:cNvPr id="21" name="Straight Connector 20"/>
          <p:cNvCxnSpPr/>
          <p:nvPr userDrawn="1"/>
        </p:nvCxnSpPr>
        <p:spPr>
          <a:xfrm>
            <a:off x="0" y="3200400"/>
            <a:ext cx="8382000" cy="1588"/>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32" name="Text Placeholder 31"/>
          <p:cNvSpPr>
            <a:spLocks noGrp="1"/>
          </p:cNvSpPr>
          <p:nvPr>
            <p:ph type="body" sz="quarter" idx="10" hasCustomPrompt="1"/>
          </p:nvPr>
        </p:nvSpPr>
        <p:spPr>
          <a:xfrm>
            <a:off x="533400" y="5257800"/>
            <a:ext cx="7848600" cy="838200"/>
          </a:xfrm>
        </p:spPr>
        <p:txBody>
          <a:bodyPr>
            <a:normAutofit/>
          </a:bodyPr>
          <a:lstStyle>
            <a:lvl1pPr algn="r">
              <a:buNone/>
              <a:defRPr sz="1600"/>
            </a:lvl1pPr>
          </a:lstStyle>
          <a:p>
            <a:pPr lvl="0"/>
            <a:r>
              <a:rPr lang="en-US" dirty="0" smtClean="0"/>
              <a:t>Click to edit Master byline style</a:t>
            </a:r>
          </a:p>
        </p:txBody>
      </p:sp>
    </p:spTree>
    <p:extLst>
      <p:ext uri="{BB962C8B-B14F-4D97-AF65-F5344CB8AC3E}">
        <p14:creationId xmlns:p14="http://schemas.microsoft.com/office/powerpoint/2010/main" val="3241847462"/>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0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530352" y="2704664"/>
            <a:ext cx="7772400" cy="1509712"/>
          </a:xfrm>
        </p:spPr>
        <p:txBody>
          <a:bodyPr lIns="45720" rIns="45720" anchor="t">
            <a:normAutofit/>
          </a:bodyPr>
          <a:lstStyle>
            <a:lvl1pPr marL="0" indent="0">
              <a:buNone/>
              <a:defRPr sz="24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90110037"/>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600200"/>
            <a:ext cx="8229600" cy="47244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67325929"/>
      </p:ext>
    </p:extLst>
  </p:cSld>
  <p:clrMapOvr>
    <a:masterClrMapping/>
  </p:clrMapOvr>
  <p:transition spd="med">
    <p:fade/>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BB8C5AF3-AEE6-4099-9307-A0BBEAC46A71}"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306188441"/>
      </p:ext>
    </p:extLst>
  </p:cSld>
  <p:clrMapOvr>
    <a:masterClrMapping/>
  </p:clrMapOvr>
  <p:transition spd="med">
    <p:fade/>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p:nvPr userDrawn="1"/>
        </p:nvSpPr>
        <p:spPr>
          <a:xfrm>
            <a:off x="304800" y="457200"/>
            <a:ext cx="2438400" cy="5638800"/>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 name="Title 1"/>
          <p:cNvSpPr>
            <a:spLocks noGrp="1"/>
          </p:cNvSpPr>
          <p:nvPr>
            <p:ph type="title"/>
          </p:nvPr>
        </p:nvSpPr>
        <p:spPr>
          <a:xfrm>
            <a:off x="381000" y="514352"/>
            <a:ext cx="2286000" cy="1162050"/>
          </a:xfrm>
        </p:spPr>
        <p:txBody>
          <a:bodyPr lIns="0" anchor="b">
            <a:noAutofit/>
            <a:scene3d>
              <a:camera prst="orthographicFront"/>
              <a:lightRig rig="threePt" dir="t"/>
            </a:scene3d>
            <a:sp3d extrusionH="57150">
              <a:bevelT w="38100" h="38100"/>
              <a:extrusionClr>
                <a:schemeClr val="tx1"/>
              </a:extrusionClr>
            </a:sp3d>
          </a:bodyPr>
          <a:lstStyle>
            <a:lvl1pPr algn="l" rtl="0">
              <a:spcBef>
                <a:spcPct val="0"/>
              </a:spcBef>
              <a:buNone/>
              <a:defRPr sz="2600" b="0">
                <a:ln>
                  <a:noFill/>
                </a:ln>
                <a:solidFill>
                  <a:schemeClr val="tx2">
                    <a:lumMod val="20000"/>
                    <a:lumOff val="80000"/>
                  </a:schemeClr>
                </a:solidFill>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381000" y="1676400"/>
            <a:ext cx="2286000" cy="4343400"/>
          </a:xfrm>
        </p:spPr>
        <p:txBody>
          <a:bodyPr lIns="18288" rIns="18288"/>
          <a:lstStyle>
            <a:lvl1pPr marL="0" indent="0" algn="l">
              <a:buNone/>
              <a:defRPr sz="1400">
                <a:solidFill>
                  <a:schemeClr val="bg1"/>
                </a:solidFill>
              </a:defRPr>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dirty="0" smtClean="0"/>
              <a:t>Click to edit Master text styles</a:t>
            </a:r>
          </a:p>
        </p:txBody>
      </p:sp>
      <p:sp>
        <p:nvSpPr>
          <p:cNvPr id="4" name="Content Placeholder 3"/>
          <p:cNvSpPr>
            <a:spLocks noGrp="1"/>
          </p:cNvSpPr>
          <p:nvPr>
            <p:ph sz="half" idx="1"/>
          </p:nvPr>
        </p:nvSpPr>
        <p:spPr>
          <a:xfrm>
            <a:off x="3048000" y="533400"/>
            <a:ext cx="5638800" cy="57912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6"/>
          <p:cNvSpPr>
            <a:spLocks noGrp="1"/>
          </p:cNvSpPr>
          <p:nvPr>
            <p:ph type="sldNum" sz="quarter" idx="12"/>
          </p:nvPr>
        </p:nvSpPr>
        <p:spPr/>
        <p:txBody>
          <a:bodyPr/>
          <a:lstStyle/>
          <a:p>
            <a:fld id="{BB8C5AF3-AEE6-4099-9307-A0BBEAC46A71}" type="slidenum">
              <a:rPr lang="en-CA" smtClean="0">
                <a:solidFill>
                  <a:srgbClr val="04617B">
                    <a:shade val="90000"/>
                  </a:srgbClr>
                </a:solidFill>
              </a:rPr>
              <a:pPr/>
              <a:t>‹#›</a:t>
            </a:fld>
            <a:endParaRPr lang="en-CA">
              <a:solidFill>
                <a:srgbClr val="04617B">
                  <a:shade val="90000"/>
                </a:srgbClr>
              </a:solidFill>
            </a:endParaRPr>
          </a:p>
        </p:txBody>
      </p:sp>
      <p:cxnSp>
        <p:nvCxnSpPr>
          <p:cNvPr id="8" name="Straight Connector 7"/>
          <p:cNvCxnSpPr/>
          <p:nvPr userDrawn="1"/>
        </p:nvCxnSpPr>
        <p:spPr>
          <a:xfrm rot="5400000">
            <a:off x="-266700" y="3162300"/>
            <a:ext cx="6325394" cy="794"/>
          </a:xfrm>
          <a:prstGeom prst="line">
            <a:avLst/>
          </a:prstGeom>
          <a:ln w="2540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8140568"/>
      </p:ext>
    </p:extLst>
  </p:cSld>
  <p:clrMapOvr>
    <a:masterClrMapping/>
  </p:clrMapOvr>
  <p:transition spd="med">
    <p:fade/>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a:xfrm>
            <a:off x="1219200" y="6400800"/>
            <a:ext cx="3962400" cy="457200"/>
          </a:xfrm>
          <a:prstGeom prst="rect">
            <a:avLst/>
          </a:prstGeom>
        </p:spPr>
        <p:txBody>
          <a:bodyPr vert="horz" wrap="square" lIns="91440" tIns="45720" rIns="91440" bIns="45720" numCol="1" anchor="t" anchorCtr="0" compatLnSpc="1">
            <a:prstTxWarp prst="textNoShape">
              <a:avLst/>
            </a:prstTxWarp>
          </a:bodyPr>
          <a:lstStyle>
            <a:lvl1pPr>
              <a:defRPr sz="600" b="1">
                <a:latin typeface="Swis721 BT" pitchFamily="34" charset="0"/>
                <a:ea typeface="Arial" pitchFamily="-107" charset="0"/>
                <a:cs typeface="Arial" pitchFamily="-107" charset="0"/>
              </a:defRPr>
            </a:lvl1pPr>
          </a:lstStyle>
          <a:p>
            <a:pPr>
              <a:defRPr/>
            </a:pPr>
            <a:endParaRPr lang="en-GB">
              <a:solidFill>
                <a:prstClr val="black"/>
              </a:solidFill>
            </a:endParaRPr>
          </a:p>
          <a:p>
            <a:pPr>
              <a:defRPr/>
            </a:pPr>
            <a:r>
              <a:rPr lang="en-GB">
                <a:solidFill>
                  <a:prstClr val="black"/>
                </a:solidFill>
              </a:rPr>
              <a:t>INTERNATIONAL COMMISSION ON RADIOLOGICAL PROTECTION    </a:t>
            </a:r>
          </a:p>
          <a:p>
            <a:pPr>
              <a:defRPr/>
            </a:pPr>
            <a:endParaRPr lang="en-GB">
              <a:solidFill>
                <a:prstClr val="black"/>
              </a:solidFill>
            </a:endParaRPr>
          </a:p>
        </p:txBody>
      </p:sp>
    </p:spTree>
    <p:extLst>
      <p:ext uri="{BB962C8B-B14F-4D97-AF65-F5344CB8AC3E}">
        <p14:creationId xmlns:p14="http://schemas.microsoft.com/office/powerpoint/2010/main" val="692515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p:nvPr userDrawn="1"/>
        </p:nvSpPr>
        <p:spPr>
          <a:xfrm>
            <a:off x="304800" y="457200"/>
            <a:ext cx="2438400" cy="5638800"/>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 name="Title 1"/>
          <p:cNvSpPr>
            <a:spLocks noGrp="1"/>
          </p:cNvSpPr>
          <p:nvPr>
            <p:ph type="title"/>
          </p:nvPr>
        </p:nvSpPr>
        <p:spPr>
          <a:xfrm>
            <a:off x="381000" y="514352"/>
            <a:ext cx="2286000" cy="1162050"/>
          </a:xfrm>
        </p:spPr>
        <p:txBody>
          <a:bodyPr lIns="0" anchor="b">
            <a:noAutofit/>
            <a:scene3d>
              <a:camera prst="orthographicFront"/>
              <a:lightRig rig="threePt" dir="t"/>
            </a:scene3d>
            <a:sp3d extrusionH="57150">
              <a:bevelT w="38100" h="38100"/>
              <a:extrusionClr>
                <a:schemeClr val="tx1"/>
              </a:extrusionClr>
            </a:sp3d>
          </a:bodyPr>
          <a:lstStyle>
            <a:lvl1pPr algn="l" rtl="0">
              <a:spcBef>
                <a:spcPct val="0"/>
              </a:spcBef>
              <a:buNone/>
              <a:defRPr sz="2600" b="0">
                <a:ln>
                  <a:noFill/>
                </a:ln>
                <a:solidFill>
                  <a:schemeClr val="tx2">
                    <a:lumMod val="20000"/>
                    <a:lumOff val="80000"/>
                  </a:schemeClr>
                </a:solidFill>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381000" y="1676400"/>
            <a:ext cx="2286000" cy="4343400"/>
          </a:xfrm>
        </p:spPr>
        <p:txBody>
          <a:bodyPr lIns="18288" rIns="18288"/>
          <a:lstStyle>
            <a:lvl1pPr marL="0" indent="0" algn="l">
              <a:buNone/>
              <a:defRPr sz="1400">
                <a:solidFill>
                  <a:schemeClr val="bg1"/>
                </a:solidFill>
              </a:defRPr>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dirty="0" smtClean="0"/>
              <a:t>Click to edit Master text styles</a:t>
            </a:r>
          </a:p>
        </p:txBody>
      </p:sp>
      <p:sp>
        <p:nvSpPr>
          <p:cNvPr id="4" name="Content Placeholder 3"/>
          <p:cNvSpPr>
            <a:spLocks noGrp="1"/>
          </p:cNvSpPr>
          <p:nvPr>
            <p:ph sz="half" idx="1"/>
          </p:nvPr>
        </p:nvSpPr>
        <p:spPr>
          <a:xfrm>
            <a:off x="3048000" y="533400"/>
            <a:ext cx="5638800" cy="57912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6"/>
          <p:cNvSpPr>
            <a:spLocks noGrp="1"/>
          </p:cNvSpPr>
          <p:nvPr>
            <p:ph type="sldNum" sz="quarter" idx="12"/>
          </p:nvPr>
        </p:nvSpPr>
        <p:spPr/>
        <p:txBody>
          <a:bodyPr/>
          <a:lstStyle/>
          <a:p>
            <a:fld id="{BB8C5AF3-AEE6-4099-9307-A0BBEAC46A71}" type="slidenum">
              <a:rPr lang="en-CA" smtClean="0">
                <a:solidFill>
                  <a:srgbClr val="04617B">
                    <a:shade val="90000"/>
                  </a:srgbClr>
                </a:solidFill>
              </a:rPr>
              <a:pPr/>
              <a:t>‹#›</a:t>
            </a:fld>
            <a:endParaRPr lang="en-CA">
              <a:solidFill>
                <a:srgbClr val="04617B">
                  <a:shade val="90000"/>
                </a:srgbClr>
              </a:solidFill>
            </a:endParaRPr>
          </a:p>
        </p:txBody>
      </p:sp>
      <p:cxnSp>
        <p:nvCxnSpPr>
          <p:cNvPr id="8" name="Straight Connector 7"/>
          <p:cNvCxnSpPr/>
          <p:nvPr userDrawn="1"/>
        </p:nvCxnSpPr>
        <p:spPr>
          <a:xfrm rot="5400000">
            <a:off x="-266700" y="3162300"/>
            <a:ext cx="6325394" cy="794"/>
          </a:xfrm>
          <a:prstGeom prst="line">
            <a:avLst/>
          </a:prstGeom>
          <a:ln w="2540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754056"/>
      </p:ext>
    </p:extLst>
  </p:cSld>
  <p:clrMapOvr>
    <a:masterClrMapping/>
  </p:clrMapOvr>
  <p:transition spd="med">
    <p:fade/>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2"/>
      </p:bgRef>
    </p:bg>
    <p:spTree>
      <p:nvGrpSpPr>
        <p:cNvPr id="1" name=""/>
        <p:cNvGrpSpPr/>
        <p:nvPr/>
      </p:nvGrpSpPr>
      <p:grpSpPr>
        <a:xfrm>
          <a:off x="0" y="0"/>
          <a:ext cx="0" cy="0"/>
          <a:chOff x="0" y="0"/>
          <a:chExt cx="0" cy="0"/>
        </a:xfrm>
      </p:grpSpPr>
      <p:pic>
        <p:nvPicPr>
          <p:cNvPr id="18" name="Picture 17" descr="ICRP Logo.gif"/>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76200" y="76200"/>
            <a:ext cx="4267200" cy="1363323"/>
          </a:xfrm>
          <a:prstGeom prst="rect">
            <a:avLst/>
          </a:prstGeom>
          <a:effectLst>
            <a:innerShdw blurRad="63500" dist="50800" dir="2700000">
              <a:prstClr val="black">
                <a:alpha val="50000"/>
              </a:prstClr>
            </a:innerShdw>
            <a:reflection blurRad="6350" stA="50000" endA="300" endPos="55000" dir="5400000" sy="-100000" algn="bl" rotWithShape="0"/>
          </a:effectLst>
        </p:spPr>
      </p:pic>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accent3">
                    <a:tint val="90000"/>
                    <a:satMod val="120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cxnSp>
        <p:nvCxnSpPr>
          <p:cNvPr id="21" name="Straight Connector 20"/>
          <p:cNvCxnSpPr/>
          <p:nvPr userDrawn="1"/>
        </p:nvCxnSpPr>
        <p:spPr>
          <a:xfrm>
            <a:off x="0" y="3200400"/>
            <a:ext cx="8382000" cy="1588"/>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32" name="Text Placeholder 31"/>
          <p:cNvSpPr>
            <a:spLocks noGrp="1"/>
          </p:cNvSpPr>
          <p:nvPr>
            <p:ph type="body" sz="quarter" idx="10" hasCustomPrompt="1"/>
          </p:nvPr>
        </p:nvSpPr>
        <p:spPr>
          <a:xfrm>
            <a:off x="533400" y="5257800"/>
            <a:ext cx="7848600" cy="838200"/>
          </a:xfrm>
        </p:spPr>
        <p:txBody>
          <a:bodyPr>
            <a:normAutofit/>
          </a:bodyPr>
          <a:lstStyle>
            <a:lvl1pPr algn="r">
              <a:buNone/>
              <a:defRPr sz="1600"/>
            </a:lvl1pPr>
          </a:lstStyle>
          <a:p>
            <a:pPr lvl="0"/>
            <a:r>
              <a:rPr lang="en-US" dirty="0" smtClean="0"/>
              <a:t>Click to edit Master byline style</a:t>
            </a:r>
          </a:p>
        </p:txBody>
      </p:sp>
    </p:spTree>
    <p:extLst>
      <p:ext uri="{BB962C8B-B14F-4D97-AF65-F5344CB8AC3E}">
        <p14:creationId xmlns:p14="http://schemas.microsoft.com/office/powerpoint/2010/main" val="3206779258"/>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0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530352" y="2704664"/>
            <a:ext cx="7772400" cy="1509712"/>
          </a:xfrm>
        </p:spPr>
        <p:txBody>
          <a:bodyPr lIns="45720" rIns="45720" anchor="t">
            <a:normAutofit/>
          </a:bodyPr>
          <a:lstStyle>
            <a:lvl1pPr marL="0" indent="0">
              <a:buNone/>
              <a:defRPr sz="24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593461308"/>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600200"/>
            <a:ext cx="8229600" cy="47244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38631894"/>
      </p:ext>
    </p:extLst>
  </p:cSld>
  <p:clrMapOvr>
    <a:masterClrMapping/>
  </p:clrMapOvr>
  <p:transition spd="med">
    <p:fade/>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BB8C5AF3-AEE6-4099-9307-A0BBEAC46A71}"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3282686786"/>
      </p:ext>
    </p:extLst>
  </p:cSld>
  <p:clrMapOvr>
    <a:masterClrMapping/>
  </p:clrMapOvr>
  <p:transition spd="med">
    <p:fade/>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p:nvPr userDrawn="1"/>
        </p:nvSpPr>
        <p:spPr>
          <a:xfrm>
            <a:off x="304800" y="457200"/>
            <a:ext cx="2438400" cy="5638800"/>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 name="Title 1"/>
          <p:cNvSpPr>
            <a:spLocks noGrp="1"/>
          </p:cNvSpPr>
          <p:nvPr>
            <p:ph type="title"/>
          </p:nvPr>
        </p:nvSpPr>
        <p:spPr>
          <a:xfrm>
            <a:off x="381000" y="514352"/>
            <a:ext cx="2286000" cy="1162050"/>
          </a:xfrm>
        </p:spPr>
        <p:txBody>
          <a:bodyPr lIns="0" anchor="b">
            <a:noAutofit/>
            <a:scene3d>
              <a:camera prst="orthographicFront"/>
              <a:lightRig rig="threePt" dir="t"/>
            </a:scene3d>
            <a:sp3d extrusionH="57150">
              <a:bevelT w="38100" h="38100"/>
              <a:extrusionClr>
                <a:schemeClr val="tx1"/>
              </a:extrusionClr>
            </a:sp3d>
          </a:bodyPr>
          <a:lstStyle>
            <a:lvl1pPr algn="l" rtl="0">
              <a:spcBef>
                <a:spcPct val="0"/>
              </a:spcBef>
              <a:buNone/>
              <a:defRPr sz="2600" b="0">
                <a:ln>
                  <a:noFill/>
                </a:ln>
                <a:solidFill>
                  <a:schemeClr val="tx2">
                    <a:lumMod val="20000"/>
                    <a:lumOff val="80000"/>
                  </a:schemeClr>
                </a:solidFill>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381000" y="1676400"/>
            <a:ext cx="2286000" cy="4343400"/>
          </a:xfrm>
        </p:spPr>
        <p:txBody>
          <a:bodyPr lIns="18288" rIns="18288"/>
          <a:lstStyle>
            <a:lvl1pPr marL="0" indent="0" algn="l">
              <a:buNone/>
              <a:defRPr sz="1400">
                <a:solidFill>
                  <a:schemeClr val="bg1"/>
                </a:solidFill>
              </a:defRPr>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dirty="0" smtClean="0"/>
              <a:t>Click to edit Master text styles</a:t>
            </a:r>
          </a:p>
        </p:txBody>
      </p:sp>
      <p:sp>
        <p:nvSpPr>
          <p:cNvPr id="4" name="Content Placeholder 3"/>
          <p:cNvSpPr>
            <a:spLocks noGrp="1"/>
          </p:cNvSpPr>
          <p:nvPr>
            <p:ph sz="half" idx="1"/>
          </p:nvPr>
        </p:nvSpPr>
        <p:spPr>
          <a:xfrm>
            <a:off x="3048000" y="533400"/>
            <a:ext cx="5638800" cy="57912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6"/>
          <p:cNvSpPr>
            <a:spLocks noGrp="1"/>
          </p:cNvSpPr>
          <p:nvPr>
            <p:ph type="sldNum" sz="quarter" idx="12"/>
          </p:nvPr>
        </p:nvSpPr>
        <p:spPr/>
        <p:txBody>
          <a:bodyPr/>
          <a:lstStyle/>
          <a:p>
            <a:fld id="{BB8C5AF3-AEE6-4099-9307-A0BBEAC46A71}" type="slidenum">
              <a:rPr lang="en-CA" smtClean="0">
                <a:solidFill>
                  <a:srgbClr val="04617B">
                    <a:shade val="90000"/>
                  </a:srgbClr>
                </a:solidFill>
              </a:rPr>
              <a:pPr/>
              <a:t>‹#›</a:t>
            </a:fld>
            <a:endParaRPr lang="en-CA">
              <a:solidFill>
                <a:srgbClr val="04617B">
                  <a:shade val="90000"/>
                </a:srgbClr>
              </a:solidFill>
            </a:endParaRPr>
          </a:p>
        </p:txBody>
      </p:sp>
      <p:cxnSp>
        <p:nvCxnSpPr>
          <p:cNvPr id="8" name="Straight Connector 7"/>
          <p:cNvCxnSpPr/>
          <p:nvPr userDrawn="1"/>
        </p:nvCxnSpPr>
        <p:spPr>
          <a:xfrm rot="5400000">
            <a:off x="-266700" y="3162300"/>
            <a:ext cx="6325394" cy="794"/>
          </a:xfrm>
          <a:prstGeom prst="line">
            <a:avLst/>
          </a:prstGeom>
          <a:ln w="2540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826458"/>
      </p:ext>
    </p:extLst>
  </p:cSld>
  <p:clrMapOvr>
    <a:masterClrMapping/>
  </p:clrMapOvr>
  <p:transition spd="med">
    <p:fade/>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a:xfrm>
            <a:off x="1219200" y="6400800"/>
            <a:ext cx="3962400" cy="457200"/>
          </a:xfrm>
          <a:prstGeom prst="rect">
            <a:avLst/>
          </a:prstGeom>
        </p:spPr>
        <p:txBody>
          <a:bodyPr vert="horz" wrap="square" lIns="91440" tIns="45720" rIns="91440" bIns="45720" numCol="1" anchor="t" anchorCtr="0" compatLnSpc="1">
            <a:prstTxWarp prst="textNoShape">
              <a:avLst/>
            </a:prstTxWarp>
          </a:bodyPr>
          <a:lstStyle>
            <a:lvl1pPr>
              <a:defRPr sz="600" b="1">
                <a:latin typeface="Swis721 BT" pitchFamily="34" charset="0"/>
                <a:ea typeface="Arial" pitchFamily="-107" charset="0"/>
                <a:cs typeface="Arial" pitchFamily="-107" charset="0"/>
              </a:defRPr>
            </a:lvl1pPr>
          </a:lstStyle>
          <a:p>
            <a:pPr>
              <a:defRPr/>
            </a:pPr>
            <a:endParaRPr lang="en-GB">
              <a:solidFill>
                <a:prstClr val="black"/>
              </a:solidFill>
            </a:endParaRPr>
          </a:p>
          <a:p>
            <a:pPr>
              <a:defRPr/>
            </a:pPr>
            <a:r>
              <a:rPr lang="en-GB">
                <a:solidFill>
                  <a:prstClr val="black"/>
                </a:solidFill>
              </a:rPr>
              <a:t>INTERNATIONAL COMMISSION ON RADIOLOGICAL PROTECTION    </a:t>
            </a:r>
          </a:p>
          <a:p>
            <a:pPr>
              <a:defRPr/>
            </a:pPr>
            <a:endParaRPr lang="en-GB">
              <a:solidFill>
                <a:prstClr val="black"/>
              </a:solidFill>
            </a:endParaRPr>
          </a:p>
        </p:txBody>
      </p:sp>
    </p:spTree>
    <p:extLst>
      <p:ext uri="{BB962C8B-B14F-4D97-AF65-F5344CB8AC3E}">
        <p14:creationId xmlns:p14="http://schemas.microsoft.com/office/powerpoint/2010/main" val="1388260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a:xfrm>
            <a:off x="1219200" y="6400800"/>
            <a:ext cx="3962400" cy="457200"/>
          </a:xfrm>
          <a:prstGeom prst="rect">
            <a:avLst/>
          </a:prstGeom>
        </p:spPr>
        <p:txBody>
          <a:bodyPr vert="horz" wrap="square" lIns="91440" tIns="45720" rIns="91440" bIns="45720" numCol="1" anchor="t" anchorCtr="0" compatLnSpc="1">
            <a:prstTxWarp prst="textNoShape">
              <a:avLst/>
            </a:prstTxWarp>
          </a:bodyPr>
          <a:lstStyle>
            <a:lvl1pPr>
              <a:defRPr sz="600" b="1">
                <a:latin typeface="Swis721 BT" pitchFamily="34" charset="0"/>
                <a:ea typeface="Arial" pitchFamily="-107" charset="0"/>
                <a:cs typeface="Arial" pitchFamily="-107" charset="0"/>
              </a:defRPr>
            </a:lvl1pPr>
          </a:lstStyle>
          <a:p>
            <a:pPr>
              <a:defRPr/>
            </a:pPr>
            <a:endParaRPr lang="en-GB">
              <a:solidFill>
                <a:prstClr val="black"/>
              </a:solidFill>
            </a:endParaRPr>
          </a:p>
          <a:p>
            <a:pPr>
              <a:defRPr/>
            </a:pPr>
            <a:r>
              <a:rPr lang="en-GB">
                <a:solidFill>
                  <a:prstClr val="black"/>
                </a:solidFill>
              </a:rPr>
              <a:t>INTERNATIONAL COMMISSION ON RADIOLOGICAL PROTECTION    </a:t>
            </a:r>
          </a:p>
          <a:p>
            <a:pPr>
              <a:defRPr/>
            </a:pPr>
            <a:endParaRPr lang="en-GB">
              <a:solidFill>
                <a:prstClr val="black"/>
              </a:solidFill>
            </a:endParaRPr>
          </a:p>
        </p:txBody>
      </p:sp>
    </p:spTree>
    <p:extLst>
      <p:ext uri="{BB962C8B-B14F-4D97-AF65-F5344CB8AC3E}">
        <p14:creationId xmlns:p14="http://schemas.microsoft.com/office/powerpoint/2010/main" val="2236159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2"/>
      </p:bgRef>
    </p:bg>
    <p:spTree>
      <p:nvGrpSpPr>
        <p:cNvPr id="1" name=""/>
        <p:cNvGrpSpPr/>
        <p:nvPr/>
      </p:nvGrpSpPr>
      <p:grpSpPr>
        <a:xfrm>
          <a:off x="0" y="0"/>
          <a:ext cx="0" cy="0"/>
          <a:chOff x="0" y="0"/>
          <a:chExt cx="0" cy="0"/>
        </a:xfrm>
      </p:grpSpPr>
      <p:pic>
        <p:nvPicPr>
          <p:cNvPr id="18" name="Picture 17" descr="ICRP Logo.gif"/>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76200" y="76200"/>
            <a:ext cx="4267200" cy="1363323"/>
          </a:xfrm>
          <a:prstGeom prst="rect">
            <a:avLst/>
          </a:prstGeom>
          <a:effectLst>
            <a:innerShdw blurRad="63500" dist="50800" dir="2700000">
              <a:prstClr val="black">
                <a:alpha val="50000"/>
              </a:prstClr>
            </a:innerShdw>
            <a:reflection blurRad="6350" stA="50000" endA="300" endPos="55000" dir="5400000" sy="-100000" algn="bl" rotWithShape="0"/>
          </a:effectLst>
        </p:spPr>
      </p:pic>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accent3">
                    <a:tint val="90000"/>
                    <a:satMod val="120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cxnSp>
        <p:nvCxnSpPr>
          <p:cNvPr id="21" name="Straight Connector 20"/>
          <p:cNvCxnSpPr/>
          <p:nvPr userDrawn="1"/>
        </p:nvCxnSpPr>
        <p:spPr>
          <a:xfrm>
            <a:off x="0" y="3200400"/>
            <a:ext cx="8382000" cy="1588"/>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32" name="Text Placeholder 31"/>
          <p:cNvSpPr>
            <a:spLocks noGrp="1"/>
          </p:cNvSpPr>
          <p:nvPr>
            <p:ph type="body" sz="quarter" idx="10" hasCustomPrompt="1"/>
          </p:nvPr>
        </p:nvSpPr>
        <p:spPr>
          <a:xfrm>
            <a:off x="533400" y="5257800"/>
            <a:ext cx="7848600" cy="838200"/>
          </a:xfrm>
        </p:spPr>
        <p:txBody>
          <a:bodyPr>
            <a:normAutofit/>
          </a:bodyPr>
          <a:lstStyle>
            <a:lvl1pPr algn="r">
              <a:buNone/>
              <a:defRPr sz="1600"/>
            </a:lvl1pPr>
          </a:lstStyle>
          <a:p>
            <a:pPr lvl="0"/>
            <a:r>
              <a:rPr lang="en-US" dirty="0" smtClean="0"/>
              <a:t>Click to edit Master byline style</a:t>
            </a:r>
          </a:p>
        </p:txBody>
      </p:sp>
    </p:spTree>
    <p:extLst>
      <p:ext uri="{BB962C8B-B14F-4D97-AF65-F5344CB8AC3E}">
        <p14:creationId xmlns:p14="http://schemas.microsoft.com/office/powerpoint/2010/main" val="1627912564"/>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0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530352" y="2704664"/>
            <a:ext cx="7772400" cy="1509712"/>
          </a:xfrm>
        </p:spPr>
        <p:txBody>
          <a:bodyPr lIns="45720" rIns="45720" anchor="t">
            <a:normAutofit/>
          </a:bodyPr>
          <a:lstStyle>
            <a:lvl1pPr marL="0" indent="0">
              <a:buNone/>
              <a:defRPr sz="24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519868845"/>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0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530352" y="2704664"/>
            <a:ext cx="7772400" cy="1509712"/>
          </a:xfrm>
        </p:spPr>
        <p:txBody>
          <a:bodyPr lIns="45720" rIns="45720" anchor="t">
            <a:normAutofit/>
          </a:bodyPr>
          <a:lstStyle>
            <a:lvl1pPr marL="0" indent="0">
              <a:buNone/>
              <a:defRPr sz="24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580530762"/>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600200"/>
            <a:ext cx="8229600" cy="47244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64448274"/>
      </p:ext>
    </p:extLst>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BB8C5AF3-AEE6-4099-9307-A0BBEAC46A71}"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243840619"/>
      </p:ext>
    </p:extLst>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p:nvPr userDrawn="1"/>
        </p:nvSpPr>
        <p:spPr>
          <a:xfrm>
            <a:off x="304800" y="457200"/>
            <a:ext cx="2438400" cy="5638800"/>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 name="Title 1"/>
          <p:cNvSpPr>
            <a:spLocks noGrp="1"/>
          </p:cNvSpPr>
          <p:nvPr>
            <p:ph type="title"/>
          </p:nvPr>
        </p:nvSpPr>
        <p:spPr>
          <a:xfrm>
            <a:off x="381000" y="514352"/>
            <a:ext cx="2286000" cy="1162050"/>
          </a:xfrm>
        </p:spPr>
        <p:txBody>
          <a:bodyPr lIns="0" anchor="b">
            <a:noAutofit/>
            <a:scene3d>
              <a:camera prst="orthographicFront"/>
              <a:lightRig rig="threePt" dir="t"/>
            </a:scene3d>
            <a:sp3d extrusionH="57150">
              <a:bevelT w="38100" h="38100"/>
              <a:extrusionClr>
                <a:schemeClr val="tx1"/>
              </a:extrusionClr>
            </a:sp3d>
          </a:bodyPr>
          <a:lstStyle>
            <a:lvl1pPr algn="l" rtl="0">
              <a:spcBef>
                <a:spcPct val="0"/>
              </a:spcBef>
              <a:buNone/>
              <a:defRPr sz="2600" b="0">
                <a:ln>
                  <a:noFill/>
                </a:ln>
                <a:solidFill>
                  <a:schemeClr val="tx2">
                    <a:lumMod val="20000"/>
                    <a:lumOff val="80000"/>
                  </a:schemeClr>
                </a:solidFill>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381000" y="1676400"/>
            <a:ext cx="2286000" cy="4343400"/>
          </a:xfrm>
        </p:spPr>
        <p:txBody>
          <a:bodyPr lIns="18288" rIns="18288"/>
          <a:lstStyle>
            <a:lvl1pPr marL="0" indent="0" algn="l">
              <a:buNone/>
              <a:defRPr sz="1400">
                <a:solidFill>
                  <a:schemeClr val="bg1"/>
                </a:solidFill>
              </a:defRPr>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dirty="0" smtClean="0"/>
              <a:t>Click to edit Master text styles</a:t>
            </a:r>
          </a:p>
        </p:txBody>
      </p:sp>
      <p:sp>
        <p:nvSpPr>
          <p:cNvPr id="4" name="Content Placeholder 3"/>
          <p:cNvSpPr>
            <a:spLocks noGrp="1"/>
          </p:cNvSpPr>
          <p:nvPr>
            <p:ph sz="half" idx="1"/>
          </p:nvPr>
        </p:nvSpPr>
        <p:spPr>
          <a:xfrm>
            <a:off x="3048000" y="533400"/>
            <a:ext cx="5638800" cy="57912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6"/>
          <p:cNvSpPr>
            <a:spLocks noGrp="1"/>
          </p:cNvSpPr>
          <p:nvPr>
            <p:ph type="sldNum" sz="quarter" idx="12"/>
          </p:nvPr>
        </p:nvSpPr>
        <p:spPr/>
        <p:txBody>
          <a:bodyPr/>
          <a:lstStyle/>
          <a:p>
            <a:fld id="{BB8C5AF3-AEE6-4099-9307-A0BBEAC46A71}" type="slidenum">
              <a:rPr lang="en-CA" smtClean="0">
                <a:solidFill>
                  <a:srgbClr val="04617B">
                    <a:shade val="90000"/>
                  </a:srgbClr>
                </a:solidFill>
              </a:rPr>
              <a:pPr/>
              <a:t>‹#›</a:t>
            </a:fld>
            <a:endParaRPr lang="en-CA">
              <a:solidFill>
                <a:srgbClr val="04617B">
                  <a:shade val="90000"/>
                </a:srgbClr>
              </a:solidFill>
            </a:endParaRPr>
          </a:p>
        </p:txBody>
      </p:sp>
      <p:cxnSp>
        <p:nvCxnSpPr>
          <p:cNvPr id="8" name="Straight Connector 7"/>
          <p:cNvCxnSpPr/>
          <p:nvPr userDrawn="1"/>
        </p:nvCxnSpPr>
        <p:spPr>
          <a:xfrm rot="5400000">
            <a:off x="-266700" y="3162300"/>
            <a:ext cx="6325394" cy="794"/>
          </a:xfrm>
          <a:prstGeom prst="line">
            <a:avLst/>
          </a:prstGeom>
          <a:ln w="2540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28736"/>
      </p:ext>
    </p:extLst>
  </p:cSld>
  <p:clrMapOvr>
    <a:masterClrMapping/>
  </p:clrMapOvr>
  <p:transition spd="med">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a:xfrm>
            <a:off x="1219200" y="6400800"/>
            <a:ext cx="3962400" cy="457200"/>
          </a:xfrm>
          <a:prstGeom prst="rect">
            <a:avLst/>
          </a:prstGeom>
        </p:spPr>
        <p:txBody>
          <a:bodyPr vert="horz" wrap="square" lIns="91440" tIns="45720" rIns="91440" bIns="45720" numCol="1" anchor="t" anchorCtr="0" compatLnSpc="1">
            <a:prstTxWarp prst="textNoShape">
              <a:avLst/>
            </a:prstTxWarp>
          </a:bodyPr>
          <a:lstStyle>
            <a:lvl1pPr>
              <a:defRPr sz="600" b="1">
                <a:latin typeface="Swis721 BT" pitchFamily="34" charset="0"/>
                <a:ea typeface="Arial" pitchFamily="-107" charset="0"/>
                <a:cs typeface="Arial" pitchFamily="-107" charset="0"/>
              </a:defRPr>
            </a:lvl1pPr>
          </a:lstStyle>
          <a:p>
            <a:pPr>
              <a:defRPr/>
            </a:pPr>
            <a:endParaRPr lang="en-GB">
              <a:solidFill>
                <a:prstClr val="black"/>
              </a:solidFill>
            </a:endParaRPr>
          </a:p>
          <a:p>
            <a:pPr>
              <a:defRPr/>
            </a:pPr>
            <a:r>
              <a:rPr lang="en-GB">
                <a:solidFill>
                  <a:prstClr val="black"/>
                </a:solidFill>
              </a:rPr>
              <a:t>INTERNATIONAL COMMISSION ON RADIOLOGICAL PROTECTION    </a:t>
            </a:r>
          </a:p>
          <a:p>
            <a:pPr>
              <a:defRPr/>
            </a:pPr>
            <a:endParaRPr lang="en-GB">
              <a:solidFill>
                <a:prstClr val="black"/>
              </a:solidFill>
            </a:endParaRPr>
          </a:p>
        </p:txBody>
      </p:sp>
    </p:spTree>
    <p:extLst>
      <p:ext uri="{BB962C8B-B14F-4D97-AF65-F5344CB8AC3E}">
        <p14:creationId xmlns:p14="http://schemas.microsoft.com/office/powerpoint/2010/main" val="39540322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8" name="Picture 17" descr="ICRP Logo.gif"/>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76200" y="76200"/>
            <a:ext cx="4267200" cy="1363323"/>
          </a:xfrm>
          <a:prstGeom prst="rect">
            <a:avLst/>
          </a:prstGeom>
          <a:effectLst>
            <a:innerShdw blurRad="63500" dist="50800" dir="2700000">
              <a:prstClr val="black">
                <a:alpha val="50000"/>
              </a:prstClr>
            </a:innerShdw>
            <a:reflection blurRad="6350" stA="50000" endA="300" endPos="55000" dir="5400000" sy="-100000" algn="bl" rotWithShape="0"/>
          </a:effectLst>
        </p:spPr>
      </p:pic>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accent3">
                    <a:tint val="90000"/>
                    <a:satMod val="120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cxnSp>
        <p:nvCxnSpPr>
          <p:cNvPr id="21" name="Straight Connector 20"/>
          <p:cNvCxnSpPr/>
          <p:nvPr userDrawn="1"/>
        </p:nvCxnSpPr>
        <p:spPr>
          <a:xfrm>
            <a:off x="0" y="3200400"/>
            <a:ext cx="8382000" cy="1588"/>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32" name="Text Placeholder 31"/>
          <p:cNvSpPr>
            <a:spLocks noGrp="1"/>
          </p:cNvSpPr>
          <p:nvPr>
            <p:ph type="body" sz="quarter" idx="10" hasCustomPrompt="1"/>
          </p:nvPr>
        </p:nvSpPr>
        <p:spPr>
          <a:xfrm>
            <a:off x="533400" y="5257800"/>
            <a:ext cx="7848600" cy="838200"/>
          </a:xfrm>
        </p:spPr>
        <p:txBody>
          <a:bodyPr>
            <a:normAutofit/>
          </a:bodyPr>
          <a:lstStyle>
            <a:lvl1pPr algn="r">
              <a:buNone/>
              <a:defRPr sz="1600"/>
            </a:lvl1pPr>
          </a:lstStyle>
          <a:p>
            <a:pPr lvl="0"/>
            <a:r>
              <a:rPr lang="en-US" dirty="0" smtClean="0"/>
              <a:t>Click to edit Master byline style</a:t>
            </a:r>
          </a:p>
        </p:txBody>
      </p:sp>
    </p:spTree>
    <p:extLst>
      <p:ext uri="{BB962C8B-B14F-4D97-AF65-F5344CB8AC3E}">
        <p14:creationId xmlns:p14="http://schemas.microsoft.com/office/powerpoint/2010/main" val="4253848534"/>
      </p:ext>
    </p:extLst>
  </p:cSld>
  <p:clrMapOvr>
    <a:masterClrMapping/>
  </p:clrMapOvr>
  <p:transition spd="med">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0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530352" y="2704664"/>
            <a:ext cx="7772400" cy="1509712"/>
          </a:xfrm>
        </p:spPr>
        <p:txBody>
          <a:bodyPr lIns="45720" rIns="45720" anchor="t">
            <a:normAutofit/>
          </a:bodyPr>
          <a:lstStyle>
            <a:lvl1pPr marL="0" indent="0">
              <a:buNone/>
              <a:defRPr sz="24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841522581"/>
      </p:ext>
    </p:extLst>
  </p:cSld>
  <p:clrMapOvr>
    <a:masterClrMapping/>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600200"/>
            <a:ext cx="8229600" cy="47244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27649259"/>
      </p:ext>
    </p:extLst>
  </p:cSld>
  <p:clrMapOvr>
    <a:masterClrMapping/>
  </p:clrMapOvr>
  <p:transition spd="med">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BB8C5AF3-AEE6-4099-9307-A0BBEAC46A71}"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3687763464"/>
      </p:ext>
    </p:extLst>
  </p:cSld>
  <p:clrMapOvr>
    <a:masterClrMapping/>
  </p:clrMapOvr>
  <p:transition spd="med">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p:nvPr userDrawn="1"/>
        </p:nvSpPr>
        <p:spPr>
          <a:xfrm>
            <a:off x="304800" y="457200"/>
            <a:ext cx="2438400" cy="5638800"/>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 name="Title 1"/>
          <p:cNvSpPr>
            <a:spLocks noGrp="1"/>
          </p:cNvSpPr>
          <p:nvPr>
            <p:ph type="title"/>
          </p:nvPr>
        </p:nvSpPr>
        <p:spPr>
          <a:xfrm>
            <a:off x="381000" y="514352"/>
            <a:ext cx="2286000" cy="1162050"/>
          </a:xfrm>
        </p:spPr>
        <p:txBody>
          <a:bodyPr lIns="0" anchor="b">
            <a:noAutofit/>
            <a:scene3d>
              <a:camera prst="orthographicFront"/>
              <a:lightRig rig="threePt" dir="t"/>
            </a:scene3d>
            <a:sp3d extrusionH="57150">
              <a:bevelT w="38100" h="38100"/>
              <a:extrusionClr>
                <a:schemeClr val="tx1"/>
              </a:extrusionClr>
            </a:sp3d>
          </a:bodyPr>
          <a:lstStyle>
            <a:lvl1pPr algn="l" rtl="0">
              <a:spcBef>
                <a:spcPct val="0"/>
              </a:spcBef>
              <a:buNone/>
              <a:defRPr sz="2600" b="0">
                <a:ln>
                  <a:noFill/>
                </a:ln>
                <a:solidFill>
                  <a:schemeClr val="tx2">
                    <a:lumMod val="20000"/>
                    <a:lumOff val="80000"/>
                  </a:schemeClr>
                </a:solidFill>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381000" y="1676400"/>
            <a:ext cx="2286000" cy="4343400"/>
          </a:xfrm>
        </p:spPr>
        <p:txBody>
          <a:bodyPr lIns="18288" rIns="18288"/>
          <a:lstStyle>
            <a:lvl1pPr marL="0" indent="0" algn="l">
              <a:buNone/>
              <a:defRPr sz="1400">
                <a:solidFill>
                  <a:schemeClr val="bg1"/>
                </a:solidFill>
              </a:defRPr>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dirty="0" smtClean="0"/>
              <a:t>Click to edit Master text styles</a:t>
            </a:r>
          </a:p>
        </p:txBody>
      </p:sp>
      <p:sp>
        <p:nvSpPr>
          <p:cNvPr id="4" name="Content Placeholder 3"/>
          <p:cNvSpPr>
            <a:spLocks noGrp="1"/>
          </p:cNvSpPr>
          <p:nvPr>
            <p:ph sz="half" idx="1"/>
          </p:nvPr>
        </p:nvSpPr>
        <p:spPr>
          <a:xfrm>
            <a:off x="3048000" y="533400"/>
            <a:ext cx="5638800" cy="57912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6"/>
          <p:cNvSpPr>
            <a:spLocks noGrp="1"/>
          </p:cNvSpPr>
          <p:nvPr>
            <p:ph type="sldNum" sz="quarter" idx="12"/>
          </p:nvPr>
        </p:nvSpPr>
        <p:spPr/>
        <p:txBody>
          <a:bodyPr/>
          <a:lstStyle/>
          <a:p>
            <a:fld id="{BB8C5AF3-AEE6-4099-9307-A0BBEAC46A71}" type="slidenum">
              <a:rPr lang="en-CA" smtClean="0">
                <a:solidFill>
                  <a:srgbClr val="04617B">
                    <a:shade val="90000"/>
                  </a:srgbClr>
                </a:solidFill>
              </a:rPr>
              <a:pPr/>
              <a:t>‹#›</a:t>
            </a:fld>
            <a:endParaRPr lang="en-CA">
              <a:solidFill>
                <a:srgbClr val="04617B">
                  <a:shade val="90000"/>
                </a:srgbClr>
              </a:solidFill>
            </a:endParaRPr>
          </a:p>
        </p:txBody>
      </p:sp>
      <p:cxnSp>
        <p:nvCxnSpPr>
          <p:cNvPr id="8" name="Straight Connector 7"/>
          <p:cNvCxnSpPr/>
          <p:nvPr userDrawn="1"/>
        </p:nvCxnSpPr>
        <p:spPr>
          <a:xfrm rot="5400000">
            <a:off x="-266700" y="3162300"/>
            <a:ext cx="6325394" cy="794"/>
          </a:xfrm>
          <a:prstGeom prst="line">
            <a:avLst/>
          </a:prstGeom>
          <a:ln w="2540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999595"/>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600200"/>
            <a:ext cx="8229600" cy="47244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09372984"/>
      </p:ext>
    </p:extLst>
  </p:cSld>
  <p:clrMapOvr>
    <a:masterClrMapping/>
  </p:clrMapOvr>
  <p:transition spd="med">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a:xfrm>
            <a:off x="1219200" y="6400800"/>
            <a:ext cx="3962400" cy="457200"/>
          </a:xfrm>
          <a:prstGeom prst="rect">
            <a:avLst/>
          </a:prstGeom>
        </p:spPr>
        <p:txBody>
          <a:bodyPr vert="horz" wrap="square" lIns="91440" tIns="45720" rIns="91440" bIns="45720" numCol="1" anchor="t" anchorCtr="0" compatLnSpc="1">
            <a:prstTxWarp prst="textNoShape">
              <a:avLst/>
            </a:prstTxWarp>
          </a:bodyPr>
          <a:lstStyle>
            <a:lvl1pPr>
              <a:defRPr sz="600" b="1">
                <a:latin typeface="Swis721 BT" pitchFamily="34" charset="0"/>
                <a:ea typeface="Arial" pitchFamily="-107" charset="0"/>
                <a:cs typeface="Arial" pitchFamily="-107" charset="0"/>
              </a:defRPr>
            </a:lvl1pPr>
          </a:lstStyle>
          <a:p>
            <a:pPr>
              <a:defRPr/>
            </a:pPr>
            <a:endParaRPr lang="en-GB">
              <a:solidFill>
                <a:prstClr val="black"/>
              </a:solidFill>
            </a:endParaRPr>
          </a:p>
          <a:p>
            <a:pPr>
              <a:defRPr/>
            </a:pPr>
            <a:r>
              <a:rPr lang="en-GB">
                <a:solidFill>
                  <a:prstClr val="black"/>
                </a:solidFill>
              </a:rPr>
              <a:t>INTERNATIONAL COMMISSION ON RADIOLOGICAL PROTECTION    </a:t>
            </a:r>
          </a:p>
          <a:p>
            <a:pPr>
              <a:defRPr/>
            </a:pPr>
            <a:endParaRPr lang="en-GB">
              <a:solidFill>
                <a:prstClr val="black"/>
              </a:solidFill>
            </a:endParaRPr>
          </a:p>
        </p:txBody>
      </p:sp>
    </p:spTree>
    <p:extLst>
      <p:ext uri="{BB962C8B-B14F-4D97-AF65-F5344CB8AC3E}">
        <p14:creationId xmlns:p14="http://schemas.microsoft.com/office/powerpoint/2010/main" val="23150411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2"/>
      </p:bgRef>
    </p:bg>
    <p:spTree>
      <p:nvGrpSpPr>
        <p:cNvPr id="1" name=""/>
        <p:cNvGrpSpPr/>
        <p:nvPr/>
      </p:nvGrpSpPr>
      <p:grpSpPr>
        <a:xfrm>
          <a:off x="0" y="0"/>
          <a:ext cx="0" cy="0"/>
          <a:chOff x="0" y="0"/>
          <a:chExt cx="0" cy="0"/>
        </a:xfrm>
      </p:grpSpPr>
      <p:pic>
        <p:nvPicPr>
          <p:cNvPr id="18" name="Picture 17" descr="ICRP Logo.gif"/>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76200" y="76200"/>
            <a:ext cx="4267200" cy="1363323"/>
          </a:xfrm>
          <a:prstGeom prst="rect">
            <a:avLst/>
          </a:prstGeom>
          <a:effectLst>
            <a:innerShdw blurRad="63500" dist="50800" dir="2700000">
              <a:prstClr val="black">
                <a:alpha val="50000"/>
              </a:prstClr>
            </a:innerShdw>
            <a:reflection blurRad="6350" stA="50000" endA="300" endPos="55000" dir="5400000" sy="-100000" algn="bl" rotWithShape="0"/>
          </a:effectLst>
        </p:spPr>
      </p:pic>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accent3">
                    <a:tint val="90000"/>
                    <a:satMod val="120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cxnSp>
        <p:nvCxnSpPr>
          <p:cNvPr id="21" name="Straight Connector 20"/>
          <p:cNvCxnSpPr/>
          <p:nvPr userDrawn="1"/>
        </p:nvCxnSpPr>
        <p:spPr>
          <a:xfrm>
            <a:off x="0" y="3200400"/>
            <a:ext cx="8382000" cy="1588"/>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32" name="Text Placeholder 31"/>
          <p:cNvSpPr>
            <a:spLocks noGrp="1"/>
          </p:cNvSpPr>
          <p:nvPr>
            <p:ph type="body" sz="quarter" idx="10" hasCustomPrompt="1"/>
          </p:nvPr>
        </p:nvSpPr>
        <p:spPr>
          <a:xfrm>
            <a:off x="533400" y="5257800"/>
            <a:ext cx="7848600" cy="838200"/>
          </a:xfrm>
        </p:spPr>
        <p:txBody>
          <a:bodyPr>
            <a:normAutofit/>
          </a:bodyPr>
          <a:lstStyle>
            <a:lvl1pPr algn="r">
              <a:buNone/>
              <a:defRPr sz="1600"/>
            </a:lvl1pPr>
          </a:lstStyle>
          <a:p>
            <a:pPr lvl="0"/>
            <a:r>
              <a:rPr lang="en-US" dirty="0" smtClean="0"/>
              <a:t>Click to edit Master byline style</a:t>
            </a:r>
          </a:p>
        </p:txBody>
      </p:sp>
    </p:spTree>
    <p:extLst>
      <p:ext uri="{BB962C8B-B14F-4D97-AF65-F5344CB8AC3E}">
        <p14:creationId xmlns:p14="http://schemas.microsoft.com/office/powerpoint/2010/main" val="3151484443"/>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0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530352" y="2704664"/>
            <a:ext cx="7772400" cy="1509712"/>
          </a:xfrm>
        </p:spPr>
        <p:txBody>
          <a:bodyPr lIns="45720" rIns="45720" anchor="t">
            <a:normAutofit/>
          </a:bodyPr>
          <a:lstStyle>
            <a:lvl1pPr marL="0" indent="0">
              <a:buNone/>
              <a:defRPr sz="24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662971855"/>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600200"/>
            <a:ext cx="8229600" cy="47244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366872335"/>
      </p:ext>
    </p:extLst>
  </p:cSld>
  <p:clrMapOvr>
    <a:masterClrMapping/>
  </p:clrMapOvr>
  <p:transition spd="med">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BB8C5AF3-AEE6-4099-9307-A0BBEAC46A71}"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1300100348"/>
      </p:ext>
    </p:extLst>
  </p:cSld>
  <p:clrMapOvr>
    <a:masterClrMapping/>
  </p:clrMapOvr>
  <p:transition spd="med">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p:nvPr userDrawn="1"/>
        </p:nvSpPr>
        <p:spPr>
          <a:xfrm>
            <a:off x="304800" y="457200"/>
            <a:ext cx="2438400" cy="5638800"/>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 name="Title 1"/>
          <p:cNvSpPr>
            <a:spLocks noGrp="1"/>
          </p:cNvSpPr>
          <p:nvPr>
            <p:ph type="title"/>
          </p:nvPr>
        </p:nvSpPr>
        <p:spPr>
          <a:xfrm>
            <a:off x="381000" y="514352"/>
            <a:ext cx="2286000" cy="1162050"/>
          </a:xfrm>
        </p:spPr>
        <p:txBody>
          <a:bodyPr lIns="0" anchor="b">
            <a:noAutofit/>
            <a:scene3d>
              <a:camera prst="orthographicFront"/>
              <a:lightRig rig="threePt" dir="t"/>
            </a:scene3d>
            <a:sp3d extrusionH="57150">
              <a:bevelT w="38100" h="38100"/>
              <a:extrusionClr>
                <a:schemeClr val="tx1"/>
              </a:extrusionClr>
            </a:sp3d>
          </a:bodyPr>
          <a:lstStyle>
            <a:lvl1pPr algn="l" rtl="0">
              <a:spcBef>
                <a:spcPct val="0"/>
              </a:spcBef>
              <a:buNone/>
              <a:defRPr sz="2600" b="0">
                <a:ln>
                  <a:noFill/>
                </a:ln>
                <a:solidFill>
                  <a:schemeClr val="tx2">
                    <a:lumMod val="20000"/>
                    <a:lumOff val="80000"/>
                  </a:schemeClr>
                </a:solidFill>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381000" y="1676400"/>
            <a:ext cx="2286000" cy="4343400"/>
          </a:xfrm>
        </p:spPr>
        <p:txBody>
          <a:bodyPr lIns="18288" rIns="18288"/>
          <a:lstStyle>
            <a:lvl1pPr marL="0" indent="0" algn="l">
              <a:buNone/>
              <a:defRPr sz="1400">
                <a:solidFill>
                  <a:schemeClr val="bg1"/>
                </a:solidFill>
              </a:defRPr>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dirty="0" smtClean="0"/>
              <a:t>Click to edit Master text styles</a:t>
            </a:r>
          </a:p>
        </p:txBody>
      </p:sp>
      <p:sp>
        <p:nvSpPr>
          <p:cNvPr id="4" name="Content Placeholder 3"/>
          <p:cNvSpPr>
            <a:spLocks noGrp="1"/>
          </p:cNvSpPr>
          <p:nvPr>
            <p:ph sz="half" idx="1"/>
          </p:nvPr>
        </p:nvSpPr>
        <p:spPr>
          <a:xfrm>
            <a:off x="3048000" y="533400"/>
            <a:ext cx="5638800" cy="57912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6"/>
          <p:cNvSpPr>
            <a:spLocks noGrp="1"/>
          </p:cNvSpPr>
          <p:nvPr>
            <p:ph type="sldNum" sz="quarter" idx="12"/>
          </p:nvPr>
        </p:nvSpPr>
        <p:spPr/>
        <p:txBody>
          <a:bodyPr/>
          <a:lstStyle/>
          <a:p>
            <a:fld id="{BB8C5AF3-AEE6-4099-9307-A0BBEAC46A71}" type="slidenum">
              <a:rPr lang="en-CA" smtClean="0">
                <a:solidFill>
                  <a:srgbClr val="04617B">
                    <a:shade val="90000"/>
                  </a:srgbClr>
                </a:solidFill>
              </a:rPr>
              <a:pPr/>
              <a:t>‹#›</a:t>
            </a:fld>
            <a:endParaRPr lang="en-CA">
              <a:solidFill>
                <a:srgbClr val="04617B">
                  <a:shade val="90000"/>
                </a:srgbClr>
              </a:solidFill>
            </a:endParaRPr>
          </a:p>
        </p:txBody>
      </p:sp>
      <p:cxnSp>
        <p:nvCxnSpPr>
          <p:cNvPr id="8" name="Straight Connector 7"/>
          <p:cNvCxnSpPr/>
          <p:nvPr userDrawn="1"/>
        </p:nvCxnSpPr>
        <p:spPr>
          <a:xfrm rot="5400000">
            <a:off x="-266700" y="3162300"/>
            <a:ext cx="6325394" cy="794"/>
          </a:xfrm>
          <a:prstGeom prst="line">
            <a:avLst/>
          </a:prstGeom>
          <a:ln w="2540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0536714"/>
      </p:ext>
    </p:extLst>
  </p:cSld>
  <p:clrMapOvr>
    <a:masterClrMapping/>
  </p:clrMapOvr>
  <p:transition spd="med">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a:xfrm>
            <a:off x="1219200" y="6400800"/>
            <a:ext cx="3962400" cy="457200"/>
          </a:xfrm>
          <a:prstGeom prst="rect">
            <a:avLst/>
          </a:prstGeom>
        </p:spPr>
        <p:txBody>
          <a:bodyPr vert="horz" wrap="square" lIns="91440" tIns="45720" rIns="91440" bIns="45720" numCol="1" anchor="t" anchorCtr="0" compatLnSpc="1">
            <a:prstTxWarp prst="textNoShape">
              <a:avLst/>
            </a:prstTxWarp>
          </a:bodyPr>
          <a:lstStyle>
            <a:lvl1pPr>
              <a:defRPr sz="600" b="1">
                <a:latin typeface="Swis721 BT" pitchFamily="34" charset="0"/>
                <a:ea typeface="Arial" pitchFamily="-107" charset="0"/>
                <a:cs typeface="Arial" pitchFamily="-107" charset="0"/>
              </a:defRPr>
            </a:lvl1pPr>
          </a:lstStyle>
          <a:p>
            <a:pPr>
              <a:defRPr/>
            </a:pPr>
            <a:endParaRPr lang="en-GB">
              <a:solidFill>
                <a:prstClr val="black"/>
              </a:solidFill>
            </a:endParaRPr>
          </a:p>
          <a:p>
            <a:pPr>
              <a:defRPr/>
            </a:pPr>
            <a:r>
              <a:rPr lang="en-GB">
                <a:solidFill>
                  <a:prstClr val="black"/>
                </a:solidFill>
              </a:rPr>
              <a:t>INTERNATIONAL COMMISSION ON RADIOLOGICAL PROTECTION    </a:t>
            </a:r>
          </a:p>
          <a:p>
            <a:pPr>
              <a:defRPr/>
            </a:pPr>
            <a:endParaRPr lang="en-GB">
              <a:solidFill>
                <a:prstClr val="black"/>
              </a:solidFill>
            </a:endParaRPr>
          </a:p>
        </p:txBody>
      </p:sp>
    </p:spTree>
    <p:extLst>
      <p:ext uri="{BB962C8B-B14F-4D97-AF65-F5344CB8AC3E}">
        <p14:creationId xmlns:p14="http://schemas.microsoft.com/office/powerpoint/2010/main" val="8047655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2"/>
      </p:bgRef>
    </p:bg>
    <p:spTree>
      <p:nvGrpSpPr>
        <p:cNvPr id="1" name=""/>
        <p:cNvGrpSpPr/>
        <p:nvPr/>
      </p:nvGrpSpPr>
      <p:grpSpPr>
        <a:xfrm>
          <a:off x="0" y="0"/>
          <a:ext cx="0" cy="0"/>
          <a:chOff x="0" y="0"/>
          <a:chExt cx="0" cy="0"/>
        </a:xfrm>
      </p:grpSpPr>
      <p:pic>
        <p:nvPicPr>
          <p:cNvPr id="18" name="Picture 17" descr="ICRP Logo.gif"/>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76200" y="76200"/>
            <a:ext cx="4267200" cy="1363323"/>
          </a:xfrm>
          <a:prstGeom prst="rect">
            <a:avLst/>
          </a:prstGeom>
          <a:effectLst>
            <a:innerShdw blurRad="63500" dist="50800" dir="2700000">
              <a:prstClr val="black">
                <a:alpha val="50000"/>
              </a:prstClr>
            </a:innerShdw>
            <a:reflection blurRad="6350" stA="50000" endA="300" endPos="55000" dir="5400000" sy="-100000" algn="bl" rotWithShape="0"/>
          </a:effectLst>
        </p:spPr>
      </p:pic>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accent3">
                    <a:tint val="90000"/>
                    <a:satMod val="120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cxnSp>
        <p:nvCxnSpPr>
          <p:cNvPr id="21" name="Straight Connector 20"/>
          <p:cNvCxnSpPr/>
          <p:nvPr userDrawn="1"/>
        </p:nvCxnSpPr>
        <p:spPr>
          <a:xfrm>
            <a:off x="0" y="3200400"/>
            <a:ext cx="8382000" cy="1588"/>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32" name="Text Placeholder 31"/>
          <p:cNvSpPr>
            <a:spLocks noGrp="1"/>
          </p:cNvSpPr>
          <p:nvPr>
            <p:ph type="body" sz="quarter" idx="10" hasCustomPrompt="1"/>
          </p:nvPr>
        </p:nvSpPr>
        <p:spPr>
          <a:xfrm>
            <a:off x="533400" y="5257800"/>
            <a:ext cx="7848600" cy="838200"/>
          </a:xfrm>
        </p:spPr>
        <p:txBody>
          <a:bodyPr>
            <a:normAutofit/>
          </a:bodyPr>
          <a:lstStyle>
            <a:lvl1pPr algn="r">
              <a:buNone/>
              <a:defRPr sz="1600"/>
            </a:lvl1pPr>
          </a:lstStyle>
          <a:p>
            <a:pPr lvl="0"/>
            <a:r>
              <a:rPr lang="en-US" dirty="0" smtClean="0"/>
              <a:t>Click to edit Master byline style</a:t>
            </a:r>
          </a:p>
        </p:txBody>
      </p:sp>
    </p:spTree>
    <p:extLst>
      <p:ext uri="{BB962C8B-B14F-4D97-AF65-F5344CB8AC3E}">
        <p14:creationId xmlns:p14="http://schemas.microsoft.com/office/powerpoint/2010/main" val="1806059987"/>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0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530352" y="2704664"/>
            <a:ext cx="7772400" cy="1509712"/>
          </a:xfrm>
        </p:spPr>
        <p:txBody>
          <a:bodyPr lIns="45720" rIns="45720" anchor="t">
            <a:normAutofit/>
          </a:bodyPr>
          <a:lstStyle>
            <a:lvl1pPr marL="0" indent="0">
              <a:buNone/>
              <a:defRPr sz="24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138454309"/>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600200"/>
            <a:ext cx="8229600" cy="47244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17298274"/>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BB8C5AF3-AEE6-4099-9307-A0BBEAC46A71}"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3100907561"/>
      </p:ext>
    </p:extLst>
  </p:cSld>
  <p:clrMapOvr>
    <a:masterClrMapping/>
  </p:clrMapOvr>
  <p:transition spd="med">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BB8C5AF3-AEE6-4099-9307-A0BBEAC46A71}"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2386439542"/>
      </p:ext>
    </p:extLst>
  </p:cSld>
  <p:clrMapOvr>
    <a:masterClrMapping/>
  </p:clrMapOvr>
  <p:transition spd="med">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p:nvPr userDrawn="1"/>
        </p:nvSpPr>
        <p:spPr>
          <a:xfrm>
            <a:off x="304800" y="457200"/>
            <a:ext cx="2438400" cy="5638800"/>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 name="Title 1"/>
          <p:cNvSpPr>
            <a:spLocks noGrp="1"/>
          </p:cNvSpPr>
          <p:nvPr>
            <p:ph type="title"/>
          </p:nvPr>
        </p:nvSpPr>
        <p:spPr>
          <a:xfrm>
            <a:off x="381000" y="514352"/>
            <a:ext cx="2286000" cy="1162050"/>
          </a:xfrm>
        </p:spPr>
        <p:txBody>
          <a:bodyPr lIns="0" anchor="b">
            <a:noAutofit/>
            <a:scene3d>
              <a:camera prst="orthographicFront"/>
              <a:lightRig rig="threePt" dir="t"/>
            </a:scene3d>
            <a:sp3d extrusionH="57150">
              <a:bevelT w="38100" h="38100"/>
              <a:extrusionClr>
                <a:schemeClr val="tx1"/>
              </a:extrusionClr>
            </a:sp3d>
          </a:bodyPr>
          <a:lstStyle>
            <a:lvl1pPr algn="l" rtl="0">
              <a:spcBef>
                <a:spcPct val="0"/>
              </a:spcBef>
              <a:buNone/>
              <a:defRPr sz="2600" b="0">
                <a:ln>
                  <a:noFill/>
                </a:ln>
                <a:solidFill>
                  <a:schemeClr val="tx2">
                    <a:lumMod val="20000"/>
                    <a:lumOff val="80000"/>
                  </a:schemeClr>
                </a:solidFill>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381000" y="1676400"/>
            <a:ext cx="2286000" cy="4343400"/>
          </a:xfrm>
        </p:spPr>
        <p:txBody>
          <a:bodyPr lIns="18288" rIns="18288"/>
          <a:lstStyle>
            <a:lvl1pPr marL="0" indent="0" algn="l">
              <a:buNone/>
              <a:defRPr sz="1400">
                <a:solidFill>
                  <a:schemeClr val="bg1"/>
                </a:solidFill>
              </a:defRPr>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dirty="0" smtClean="0"/>
              <a:t>Click to edit Master text styles</a:t>
            </a:r>
          </a:p>
        </p:txBody>
      </p:sp>
      <p:sp>
        <p:nvSpPr>
          <p:cNvPr id="4" name="Content Placeholder 3"/>
          <p:cNvSpPr>
            <a:spLocks noGrp="1"/>
          </p:cNvSpPr>
          <p:nvPr>
            <p:ph sz="half" idx="1"/>
          </p:nvPr>
        </p:nvSpPr>
        <p:spPr>
          <a:xfrm>
            <a:off x="3048000" y="533400"/>
            <a:ext cx="5638800" cy="57912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6"/>
          <p:cNvSpPr>
            <a:spLocks noGrp="1"/>
          </p:cNvSpPr>
          <p:nvPr>
            <p:ph type="sldNum" sz="quarter" idx="12"/>
          </p:nvPr>
        </p:nvSpPr>
        <p:spPr/>
        <p:txBody>
          <a:bodyPr/>
          <a:lstStyle/>
          <a:p>
            <a:fld id="{BB8C5AF3-AEE6-4099-9307-A0BBEAC46A71}" type="slidenum">
              <a:rPr lang="en-CA" smtClean="0">
                <a:solidFill>
                  <a:srgbClr val="04617B">
                    <a:shade val="90000"/>
                  </a:srgbClr>
                </a:solidFill>
              </a:rPr>
              <a:pPr/>
              <a:t>‹#›</a:t>
            </a:fld>
            <a:endParaRPr lang="en-CA">
              <a:solidFill>
                <a:srgbClr val="04617B">
                  <a:shade val="90000"/>
                </a:srgbClr>
              </a:solidFill>
            </a:endParaRPr>
          </a:p>
        </p:txBody>
      </p:sp>
      <p:cxnSp>
        <p:nvCxnSpPr>
          <p:cNvPr id="8" name="Straight Connector 7"/>
          <p:cNvCxnSpPr/>
          <p:nvPr userDrawn="1"/>
        </p:nvCxnSpPr>
        <p:spPr>
          <a:xfrm rot="5400000">
            <a:off x="-266700" y="3162300"/>
            <a:ext cx="6325394" cy="794"/>
          </a:xfrm>
          <a:prstGeom prst="line">
            <a:avLst/>
          </a:prstGeom>
          <a:ln w="2540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779250"/>
      </p:ext>
    </p:extLst>
  </p:cSld>
  <p:clrMapOvr>
    <a:masterClrMapping/>
  </p:clrMapOvr>
  <p:transition spd="med">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a:xfrm>
            <a:off x="1219200" y="6400800"/>
            <a:ext cx="3962400" cy="457200"/>
          </a:xfrm>
          <a:prstGeom prst="rect">
            <a:avLst/>
          </a:prstGeom>
        </p:spPr>
        <p:txBody>
          <a:bodyPr vert="horz" wrap="square" lIns="91440" tIns="45720" rIns="91440" bIns="45720" numCol="1" anchor="t" anchorCtr="0" compatLnSpc="1">
            <a:prstTxWarp prst="textNoShape">
              <a:avLst/>
            </a:prstTxWarp>
          </a:bodyPr>
          <a:lstStyle>
            <a:lvl1pPr>
              <a:defRPr sz="600" b="1">
                <a:latin typeface="Swis721 BT" pitchFamily="34" charset="0"/>
                <a:ea typeface="Arial" pitchFamily="-107" charset="0"/>
                <a:cs typeface="Arial" pitchFamily="-107" charset="0"/>
              </a:defRPr>
            </a:lvl1pPr>
          </a:lstStyle>
          <a:p>
            <a:pPr>
              <a:defRPr/>
            </a:pPr>
            <a:endParaRPr lang="en-GB">
              <a:solidFill>
                <a:prstClr val="black"/>
              </a:solidFill>
            </a:endParaRPr>
          </a:p>
          <a:p>
            <a:pPr>
              <a:defRPr/>
            </a:pPr>
            <a:r>
              <a:rPr lang="en-GB">
                <a:solidFill>
                  <a:prstClr val="black"/>
                </a:solidFill>
              </a:rPr>
              <a:t>INTERNATIONAL COMMISSION ON RADIOLOGICAL PROTECTION    </a:t>
            </a:r>
          </a:p>
          <a:p>
            <a:pPr>
              <a:defRPr/>
            </a:pPr>
            <a:endParaRPr lang="en-GB">
              <a:solidFill>
                <a:prstClr val="black"/>
              </a:solidFill>
            </a:endParaRPr>
          </a:p>
        </p:txBody>
      </p:sp>
    </p:spTree>
    <p:extLst>
      <p:ext uri="{BB962C8B-B14F-4D97-AF65-F5344CB8AC3E}">
        <p14:creationId xmlns:p14="http://schemas.microsoft.com/office/powerpoint/2010/main" val="12952126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2"/>
      </p:bgRef>
    </p:bg>
    <p:spTree>
      <p:nvGrpSpPr>
        <p:cNvPr id="1" name=""/>
        <p:cNvGrpSpPr/>
        <p:nvPr/>
      </p:nvGrpSpPr>
      <p:grpSpPr>
        <a:xfrm>
          <a:off x="0" y="0"/>
          <a:ext cx="0" cy="0"/>
          <a:chOff x="0" y="0"/>
          <a:chExt cx="0" cy="0"/>
        </a:xfrm>
      </p:grpSpPr>
      <p:pic>
        <p:nvPicPr>
          <p:cNvPr id="18" name="Picture 17" descr="ICRP Logo.gif"/>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76200" y="76200"/>
            <a:ext cx="4267200" cy="1363323"/>
          </a:xfrm>
          <a:prstGeom prst="rect">
            <a:avLst/>
          </a:prstGeom>
          <a:effectLst>
            <a:innerShdw blurRad="63500" dist="50800" dir="2700000">
              <a:prstClr val="black">
                <a:alpha val="50000"/>
              </a:prstClr>
            </a:innerShdw>
            <a:reflection blurRad="6350" stA="50000" endA="300" endPos="55000" dir="5400000" sy="-100000" algn="bl" rotWithShape="0"/>
          </a:effectLst>
        </p:spPr>
      </p:pic>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accent3">
                    <a:tint val="90000"/>
                    <a:satMod val="120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cxnSp>
        <p:nvCxnSpPr>
          <p:cNvPr id="21" name="Straight Connector 20"/>
          <p:cNvCxnSpPr/>
          <p:nvPr userDrawn="1"/>
        </p:nvCxnSpPr>
        <p:spPr>
          <a:xfrm>
            <a:off x="0" y="3200400"/>
            <a:ext cx="8382000" cy="1588"/>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32" name="Text Placeholder 31"/>
          <p:cNvSpPr>
            <a:spLocks noGrp="1"/>
          </p:cNvSpPr>
          <p:nvPr>
            <p:ph type="body" sz="quarter" idx="10" hasCustomPrompt="1"/>
          </p:nvPr>
        </p:nvSpPr>
        <p:spPr>
          <a:xfrm>
            <a:off x="533400" y="5257800"/>
            <a:ext cx="7848600" cy="838200"/>
          </a:xfrm>
        </p:spPr>
        <p:txBody>
          <a:bodyPr>
            <a:normAutofit/>
          </a:bodyPr>
          <a:lstStyle>
            <a:lvl1pPr algn="r">
              <a:buNone/>
              <a:defRPr sz="1600"/>
            </a:lvl1pPr>
          </a:lstStyle>
          <a:p>
            <a:pPr lvl="0"/>
            <a:r>
              <a:rPr lang="en-US" dirty="0" smtClean="0"/>
              <a:t>Click to edit Master byline style</a:t>
            </a:r>
          </a:p>
        </p:txBody>
      </p:sp>
    </p:spTree>
    <p:extLst>
      <p:ext uri="{BB962C8B-B14F-4D97-AF65-F5344CB8AC3E}">
        <p14:creationId xmlns:p14="http://schemas.microsoft.com/office/powerpoint/2010/main" val="1673675105"/>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0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530352" y="2704664"/>
            <a:ext cx="7772400" cy="1509712"/>
          </a:xfrm>
        </p:spPr>
        <p:txBody>
          <a:bodyPr lIns="45720" rIns="45720" anchor="t">
            <a:normAutofit/>
          </a:bodyPr>
          <a:lstStyle>
            <a:lvl1pPr marL="0" indent="0">
              <a:buNone/>
              <a:defRPr sz="24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819975434"/>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600200"/>
            <a:ext cx="8229600" cy="47244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62938736"/>
      </p:ext>
    </p:extLst>
  </p:cSld>
  <p:clrMapOvr>
    <a:masterClrMapping/>
  </p:clrMapOvr>
  <p:transition spd="med">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BB8C5AF3-AEE6-4099-9307-A0BBEAC46A71}"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3331640704"/>
      </p:ext>
    </p:extLst>
  </p:cSld>
  <p:clrMapOvr>
    <a:masterClrMapping/>
  </p:clrMapOvr>
  <p:transition spd="med">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p:nvPr userDrawn="1"/>
        </p:nvSpPr>
        <p:spPr>
          <a:xfrm>
            <a:off x="304800" y="457200"/>
            <a:ext cx="2438400" cy="5638800"/>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 name="Title 1"/>
          <p:cNvSpPr>
            <a:spLocks noGrp="1"/>
          </p:cNvSpPr>
          <p:nvPr>
            <p:ph type="title"/>
          </p:nvPr>
        </p:nvSpPr>
        <p:spPr>
          <a:xfrm>
            <a:off x="381000" y="514352"/>
            <a:ext cx="2286000" cy="1162050"/>
          </a:xfrm>
        </p:spPr>
        <p:txBody>
          <a:bodyPr lIns="0" anchor="b">
            <a:noAutofit/>
            <a:scene3d>
              <a:camera prst="orthographicFront"/>
              <a:lightRig rig="threePt" dir="t"/>
            </a:scene3d>
            <a:sp3d extrusionH="57150">
              <a:bevelT w="38100" h="38100"/>
              <a:extrusionClr>
                <a:schemeClr val="tx1"/>
              </a:extrusionClr>
            </a:sp3d>
          </a:bodyPr>
          <a:lstStyle>
            <a:lvl1pPr algn="l" rtl="0">
              <a:spcBef>
                <a:spcPct val="0"/>
              </a:spcBef>
              <a:buNone/>
              <a:defRPr sz="2600" b="0">
                <a:ln>
                  <a:noFill/>
                </a:ln>
                <a:solidFill>
                  <a:schemeClr val="tx2">
                    <a:lumMod val="20000"/>
                    <a:lumOff val="80000"/>
                  </a:schemeClr>
                </a:solidFill>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381000" y="1676400"/>
            <a:ext cx="2286000" cy="4343400"/>
          </a:xfrm>
        </p:spPr>
        <p:txBody>
          <a:bodyPr lIns="18288" rIns="18288"/>
          <a:lstStyle>
            <a:lvl1pPr marL="0" indent="0" algn="l">
              <a:buNone/>
              <a:defRPr sz="1400">
                <a:solidFill>
                  <a:schemeClr val="bg1"/>
                </a:solidFill>
              </a:defRPr>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dirty="0" smtClean="0"/>
              <a:t>Click to edit Master text styles</a:t>
            </a:r>
          </a:p>
        </p:txBody>
      </p:sp>
      <p:sp>
        <p:nvSpPr>
          <p:cNvPr id="4" name="Content Placeholder 3"/>
          <p:cNvSpPr>
            <a:spLocks noGrp="1"/>
          </p:cNvSpPr>
          <p:nvPr>
            <p:ph sz="half" idx="1"/>
          </p:nvPr>
        </p:nvSpPr>
        <p:spPr>
          <a:xfrm>
            <a:off x="3048000" y="533400"/>
            <a:ext cx="5638800" cy="57912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6"/>
          <p:cNvSpPr>
            <a:spLocks noGrp="1"/>
          </p:cNvSpPr>
          <p:nvPr>
            <p:ph type="sldNum" sz="quarter" idx="12"/>
          </p:nvPr>
        </p:nvSpPr>
        <p:spPr/>
        <p:txBody>
          <a:bodyPr/>
          <a:lstStyle/>
          <a:p>
            <a:fld id="{BB8C5AF3-AEE6-4099-9307-A0BBEAC46A71}" type="slidenum">
              <a:rPr lang="en-CA" smtClean="0">
                <a:solidFill>
                  <a:srgbClr val="04617B">
                    <a:shade val="90000"/>
                  </a:srgbClr>
                </a:solidFill>
              </a:rPr>
              <a:pPr/>
              <a:t>‹#›</a:t>
            </a:fld>
            <a:endParaRPr lang="en-CA">
              <a:solidFill>
                <a:srgbClr val="04617B">
                  <a:shade val="90000"/>
                </a:srgbClr>
              </a:solidFill>
            </a:endParaRPr>
          </a:p>
        </p:txBody>
      </p:sp>
      <p:cxnSp>
        <p:nvCxnSpPr>
          <p:cNvPr id="8" name="Straight Connector 7"/>
          <p:cNvCxnSpPr/>
          <p:nvPr userDrawn="1"/>
        </p:nvCxnSpPr>
        <p:spPr>
          <a:xfrm rot="5400000">
            <a:off x="-266700" y="3162300"/>
            <a:ext cx="6325394" cy="794"/>
          </a:xfrm>
          <a:prstGeom prst="line">
            <a:avLst/>
          </a:prstGeom>
          <a:ln w="2540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356528"/>
      </p:ext>
    </p:extLst>
  </p:cSld>
  <p:clrMapOvr>
    <a:masterClrMapping/>
  </p:clrMapOvr>
  <p:transition spd="med">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a:xfrm>
            <a:off x="1219200" y="6400800"/>
            <a:ext cx="3962400" cy="457200"/>
          </a:xfrm>
          <a:prstGeom prst="rect">
            <a:avLst/>
          </a:prstGeom>
        </p:spPr>
        <p:txBody>
          <a:bodyPr vert="horz" wrap="square" lIns="91440" tIns="45720" rIns="91440" bIns="45720" numCol="1" anchor="t" anchorCtr="0" compatLnSpc="1">
            <a:prstTxWarp prst="textNoShape">
              <a:avLst/>
            </a:prstTxWarp>
          </a:bodyPr>
          <a:lstStyle>
            <a:lvl1pPr>
              <a:defRPr sz="600" b="1">
                <a:latin typeface="Swis721 BT" pitchFamily="34" charset="0"/>
                <a:ea typeface="Arial" pitchFamily="-107" charset="0"/>
                <a:cs typeface="Arial" pitchFamily="-107" charset="0"/>
              </a:defRPr>
            </a:lvl1pPr>
          </a:lstStyle>
          <a:p>
            <a:pPr>
              <a:defRPr/>
            </a:pPr>
            <a:endParaRPr lang="en-GB">
              <a:solidFill>
                <a:prstClr val="black"/>
              </a:solidFill>
            </a:endParaRPr>
          </a:p>
          <a:p>
            <a:pPr>
              <a:defRPr/>
            </a:pPr>
            <a:r>
              <a:rPr lang="en-GB">
                <a:solidFill>
                  <a:prstClr val="black"/>
                </a:solidFill>
              </a:rPr>
              <a:t>INTERNATIONAL COMMISSION ON RADIOLOGICAL PROTECTION    </a:t>
            </a:r>
          </a:p>
          <a:p>
            <a:pPr>
              <a:defRPr/>
            </a:pPr>
            <a:endParaRPr lang="en-GB">
              <a:solidFill>
                <a:prstClr val="black"/>
              </a:solidFill>
            </a:endParaRPr>
          </a:p>
        </p:txBody>
      </p:sp>
    </p:spTree>
    <p:extLst>
      <p:ext uri="{BB962C8B-B14F-4D97-AF65-F5344CB8AC3E}">
        <p14:creationId xmlns:p14="http://schemas.microsoft.com/office/powerpoint/2010/main" val="25530703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2"/>
      </p:bgRef>
    </p:bg>
    <p:spTree>
      <p:nvGrpSpPr>
        <p:cNvPr id="1" name=""/>
        <p:cNvGrpSpPr/>
        <p:nvPr/>
      </p:nvGrpSpPr>
      <p:grpSpPr>
        <a:xfrm>
          <a:off x="0" y="0"/>
          <a:ext cx="0" cy="0"/>
          <a:chOff x="0" y="0"/>
          <a:chExt cx="0" cy="0"/>
        </a:xfrm>
      </p:grpSpPr>
      <p:pic>
        <p:nvPicPr>
          <p:cNvPr id="18" name="Picture 17" descr="ICRP Logo.gif"/>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76200" y="76200"/>
            <a:ext cx="4267200" cy="1363323"/>
          </a:xfrm>
          <a:prstGeom prst="rect">
            <a:avLst/>
          </a:prstGeom>
          <a:effectLst>
            <a:innerShdw blurRad="63500" dist="50800" dir="2700000">
              <a:prstClr val="black">
                <a:alpha val="50000"/>
              </a:prstClr>
            </a:innerShdw>
            <a:reflection blurRad="6350" stA="50000" endA="300" endPos="55000" dir="5400000" sy="-100000" algn="bl" rotWithShape="0"/>
          </a:effectLst>
        </p:spPr>
      </p:pic>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accent3">
                    <a:tint val="90000"/>
                    <a:satMod val="120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cxnSp>
        <p:nvCxnSpPr>
          <p:cNvPr id="21" name="Straight Connector 20"/>
          <p:cNvCxnSpPr/>
          <p:nvPr userDrawn="1"/>
        </p:nvCxnSpPr>
        <p:spPr>
          <a:xfrm>
            <a:off x="0" y="3200400"/>
            <a:ext cx="8382000" cy="1588"/>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32" name="Text Placeholder 31"/>
          <p:cNvSpPr>
            <a:spLocks noGrp="1"/>
          </p:cNvSpPr>
          <p:nvPr>
            <p:ph type="body" sz="quarter" idx="10" hasCustomPrompt="1"/>
          </p:nvPr>
        </p:nvSpPr>
        <p:spPr>
          <a:xfrm>
            <a:off x="533400" y="5257800"/>
            <a:ext cx="7848600" cy="838200"/>
          </a:xfrm>
        </p:spPr>
        <p:txBody>
          <a:bodyPr>
            <a:normAutofit/>
          </a:bodyPr>
          <a:lstStyle>
            <a:lvl1pPr algn="r">
              <a:buNone/>
              <a:defRPr sz="1600"/>
            </a:lvl1pPr>
          </a:lstStyle>
          <a:p>
            <a:pPr lvl="0"/>
            <a:r>
              <a:rPr lang="en-US" dirty="0" smtClean="0"/>
              <a:t>Click to edit Master byline style</a:t>
            </a:r>
          </a:p>
        </p:txBody>
      </p:sp>
    </p:spTree>
    <p:extLst>
      <p:ext uri="{BB962C8B-B14F-4D97-AF65-F5344CB8AC3E}">
        <p14:creationId xmlns:p14="http://schemas.microsoft.com/office/powerpoint/2010/main" val="936319320"/>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p:nvPr userDrawn="1"/>
        </p:nvSpPr>
        <p:spPr>
          <a:xfrm>
            <a:off x="304800" y="457200"/>
            <a:ext cx="2438400" cy="5638800"/>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 name="Title 1"/>
          <p:cNvSpPr>
            <a:spLocks noGrp="1"/>
          </p:cNvSpPr>
          <p:nvPr>
            <p:ph type="title"/>
          </p:nvPr>
        </p:nvSpPr>
        <p:spPr>
          <a:xfrm>
            <a:off x="381000" y="514352"/>
            <a:ext cx="2286000" cy="1162050"/>
          </a:xfrm>
        </p:spPr>
        <p:txBody>
          <a:bodyPr lIns="0" anchor="b">
            <a:noAutofit/>
            <a:scene3d>
              <a:camera prst="orthographicFront"/>
              <a:lightRig rig="threePt" dir="t"/>
            </a:scene3d>
            <a:sp3d extrusionH="57150">
              <a:bevelT w="38100" h="38100"/>
              <a:extrusionClr>
                <a:schemeClr val="tx1"/>
              </a:extrusionClr>
            </a:sp3d>
          </a:bodyPr>
          <a:lstStyle>
            <a:lvl1pPr algn="l" rtl="0">
              <a:spcBef>
                <a:spcPct val="0"/>
              </a:spcBef>
              <a:buNone/>
              <a:defRPr sz="2600" b="0">
                <a:ln>
                  <a:noFill/>
                </a:ln>
                <a:solidFill>
                  <a:schemeClr val="tx2">
                    <a:lumMod val="20000"/>
                    <a:lumOff val="80000"/>
                  </a:schemeClr>
                </a:solidFill>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381000" y="1676400"/>
            <a:ext cx="2286000" cy="4343400"/>
          </a:xfrm>
        </p:spPr>
        <p:txBody>
          <a:bodyPr lIns="18288" rIns="18288"/>
          <a:lstStyle>
            <a:lvl1pPr marL="0" indent="0" algn="l">
              <a:buNone/>
              <a:defRPr sz="1400">
                <a:solidFill>
                  <a:schemeClr val="bg1"/>
                </a:solidFill>
              </a:defRPr>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dirty="0" smtClean="0"/>
              <a:t>Click to edit Master text styles</a:t>
            </a:r>
          </a:p>
        </p:txBody>
      </p:sp>
      <p:sp>
        <p:nvSpPr>
          <p:cNvPr id="4" name="Content Placeholder 3"/>
          <p:cNvSpPr>
            <a:spLocks noGrp="1"/>
          </p:cNvSpPr>
          <p:nvPr>
            <p:ph sz="half" idx="1"/>
          </p:nvPr>
        </p:nvSpPr>
        <p:spPr>
          <a:xfrm>
            <a:off x="3048000" y="533400"/>
            <a:ext cx="5638800" cy="57912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6"/>
          <p:cNvSpPr>
            <a:spLocks noGrp="1"/>
          </p:cNvSpPr>
          <p:nvPr>
            <p:ph type="sldNum" sz="quarter" idx="12"/>
          </p:nvPr>
        </p:nvSpPr>
        <p:spPr/>
        <p:txBody>
          <a:bodyPr/>
          <a:lstStyle/>
          <a:p>
            <a:fld id="{BB8C5AF3-AEE6-4099-9307-A0BBEAC46A71}" type="slidenum">
              <a:rPr lang="en-CA" smtClean="0">
                <a:solidFill>
                  <a:srgbClr val="04617B">
                    <a:shade val="90000"/>
                  </a:srgbClr>
                </a:solidFill>
              </a:rPr>
              <a:pPr/>
              <a:t>‹#›</a:t>
            </a:fld>
            <a:endParaRPr lang="en-CA">
              <a:solidFill>
                <a:srgbClr val="04617B">
                  <a:shade val="90000"/>
                </a:srgbClr>
              </a:solidFill>
            </a:endParaRPr>
          </a:p>
        </p:txBody>
      </p:sp>
      <p:cxnSp>
        <p:nvCxnSpPr>
          <p:cNvPr id="8" name="Straight Connector 7"/>
          <p:cNvCxnSpPr/>
          <p:nvPr userDrawn="1"/>
        </p:nvCxnSpPr>
        <p:spPr>
          <a:xfrm rot="5400000">
            <a:off x="-266700" y="3162300"/>
            <a:ext cx="6325394" cy="794"/>
          </a:xfrm>
          <a:prstGeom prst="line">
            <a:avLst/>
          </a:prstGeom>
          <a:ln w="2540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4355016"/>
      </p:ext>
    </p:extLst>
  </p:cSld>
  <p:clrMapOvr>
    <a:masterClrMapping/>
  </p:clrMapOvr>
  <p:transition spd="med">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0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530352" y="2704664"/>
            <a:ext cx="7772400" cy="1509712"/>
          </a:xfrm>
        </p:spPr>
        <p:txBody>
          <a:bodyPr lIns="45720" rIns="45720" anchor="t">
            <a:normAutofit/>
          </a:bodyPr>
          <a:lstStyle>
            <a:lvl1pPr marL="0" indent="0">
              <a:buNone/>
              <a:defRPr sz="24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163272903"/>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600200"/>
            <a:ext cx="8229600" cy="47244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82850968"/>
      </p:ext>
    </p:extLst>
  </p:cSld>
  <p:clrMapOvr>
    <a:masterClrMapping/>
  </p:clrMapOvr>
  <p:transition spd="med">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BB8C5AF3-AEE6-4099-9307-A0BBEAC46A71}"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1419415288"/>
      </p:ext>
    </p:extLst>
  </p:cSld>
  <p:clrMapOvr>
    <a:masterClrMapping/>
  </p:clrMapOvr>
  <p:transition spd="med">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p:nvPr userDrawn="1"/>
        </p:nvSpPr>
        <p:spPr>
          <a:xfrm>
            <a:off x="304800" y="457200"/>
            <a:ext cx="2438400" cy="5638800"/>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 name="Title 1"/>
          <p:cNvSpPr>
            <a:spLocks noGrp="1"/>
          </p:cNvSpPr>
          <p:nvPr>
            <p:ph type="title"/>
          </p:nvPr>
        </p:nvSpPr>
        <p:spPr>
          <a:xfrm>
            <a:off x="381000" y="514352"/>
            <a:ext cx="2286000" cy="1162050"/>
          </a:xfrm>
        </p:spPr>
        <p:txBody>
          <a:bodyPr lIns="0" anchor="b">
            <a:noAutofit/>
            <a:scene3d>
              <a:camera prst="orthographicFront"/>
              <a:lightRig rig="threePt" dir="t"/>
            </a:scene3d>
            <a:sp3d extrusionH="57150">
              <a:bevelT w="38100" h="38100"/>
              <a:extrusionClr>
                <a:schemeClr val="tx1"/>
              </a:extrusionClr>
            </a:sp3d>
          </a:bodyPr>
          <a:lstStyle>
            <a:lvl1pPr algn="l" rtl="0">
              <a:spcBef>
                <a:spcPct val="0"/>
              </a:spcBef>
              <a:buNone/>
              <a:defRPr sz="2600" b="0">
                <a:ln>
                  <a:noFill/>
                </a:ln>
                <a:solidFill>
                  <a:schemeClr val="tx2">
                    <a:lumMod val="20000"/>
                    <a:lumOff val="80000"/>
                  </a:schemeClr>
                </a:solidFill>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381000" y="1676400"/>
            <a:ext cx="2286000" cy="4343400"/>
          </a:xfrm>
        </p:spPr>
        <p:txBody>
          <a:bodyPr lIns="18288" rIns="18288"/>
          <a:lstStyle>
            <a:lvl1pPr marL="0" indent="0" algn="l">
              <a:buNone/>
              <a:defRPr sz="1400">
                <a:solidFill>
                  <a:schemeClr val="bg1"/>
                </a:solidFill>
              </a:defRPr>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dirty="0" smtClean="0"/>
              <a:t>Click to edit Master text styles</a:t>
            </a:r>
          </a:p>
        </p:txBody>
      </p:sp>
      <p:sp>
        <p:nvSpPr>
          <p:cNvPr id="4" name="Content Placeholder 3"/>
          <p:cNvSpPr>
            <a:spLocks noGrp="1"/>
          </p:cNvSpPr>
          <p:nvPr>
            <p:ph sz="half" idx="1"/>
          </p:nvPr>
        </p:nvSpPr>
        <p:spPr>
          <a:xfrm>
            <a:off x="3048000" y="533400"/>
            <a:ext cx="5638800" cy="57912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6"/>
          <p:cNvSpPr>
            <a:spLocks noGrp="1"/>
          </p:cNvSpPr>
          <p:nvPr>
            <p:ph type="sldNum" sz="quarter" idx="12"/>
          </p:nvPr>
        </p:nvSpPr>
        <p:spPr/>
        <p:txBody>
          <a:bodyPr/>
          <a:lstStyle/>
          <a:p>
            <a:fld id="{BB8C5AF3-AEE6-4099-9307-A0BBEAC46A71}" type="slidenum">
              <a:rPr lang="en-CA" smtClean="0">
                <a:solidFill>
                  <a:srgbClr val="04617B">
                    <a:shade val="90000"/>
                  </a:srgbClr>
                </a:solidFill>
              </a:rPr>
              <a:pPr/>
              <a:t>‹#›</a:t>
            </a:fld>
            <a:endParaRPr lang="en-CA">
              <a:solidFill>
                <a:srgbClr val="04617B">
                  <a:shade val="90000"/>
                </a:srgbClr>
              </a:solidFill>
            </a:endParaRPr>
          </a:p>
        </p:txBody>
      </p:sp>
      <p:cxnSp>
        <p:nvCxnSpPr>
          <p:cNvPr id="8" name="Straight Connector 7"/>
          <p:cNvCxnSpPr/>
          <p:nvPr userDrawn="1"/>
        </p:nvCxnSpPr>
        <p:spPr>
          <a:xfrm rot="5400000">
            <a:off x="-266700" y="3162300"/>
            <a:ext cx="6325394" cy="794"/>
          </a:xfrm>
          <a:prstGeom prst="line">
            <a:avLst/>
          </a:prstGeom>
          <a:ln w="2540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882146"/>
      </p:ext>
    </p:extLst>
  </p:cSld>
  <p:clrMapOvr>
    <a:masterClrMapping/>
  </p:clrMapOvr>
  <p:transition spd="med">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a:xfrm>
            <a:off x="1219200" y="6400800"/>
            <a:ext cx="3962400" cy="457200"/>
          </a:xfrm>
          <a:prstGeom prst="rect">
            <a:avLst/>
          </a:prstGeom>
        </p:spPr>
        <p:txBody>
          <a:bodyPr vert="horz" wrap="square" lIns="91440" tIns="45720" rIns="91440" bIns="45720" numCol="1" anchor="t" anchorCtr="0" compatLnSpc="1">
            <a:prstTxWarp prst="textNoShape">
              <a:avLst/>
            </a:prstTxWarp>
          </a:bodyPr>
          <a:lstStyle>
            <a:lvl1pPr>
              <a:defRPr sz="600" b="1">
                <a:latin typeface="Swis721 BT" pitchFamily="34" charset="0"/>
                <a:ea typeface="Arial" pitchFamily="-107" charset="0"/>
                <a:cs typeface="Arial" pitchFamily="-107" charset="0"/>
              </a:defRPr>
            </a:lvl1pPr>
          </a:lstStyle>
          <a:p>
            <a:pPr>
              <a:defRPr/>
            </a:pPr>
            <a:endParaRPr lang="en-GB">
              <a:solidFill>
                <a:prstClr val="black"/>
              </a:solidFill>
            </a:endParaRPr>
          </a:p>
          <a:p>
            <a:pPr>
              <a:defRPr/>
            </a:pPr>
            <a:r>
              <a:rPr lang="en-GB">
                <a:solidFill>
                  <a:prstClr val="black"/>
                </a:solidFill>
              </a:rPr>
              <a:t>INTERNATIONAL COMMISSION ON RADIOLOGICAL PROTECTION    </a:t>
            </a:r>
          </a:p>
          <a:p>
            <a:pPr>
              <a:defRPr/>
            </a:pPr>
            <a:endParaRPr lang="en-GB">
              <a:solidFill>
                <a:prstClr val="black"/>
              </a:solidFill>
            </a:endParaRPr>
          </a:p>
        </p:txBody>
      </p:sp>
    </p:spTree>
    <p:extLst>
      <p:ext uri="{BB962C8B-B14F-4D97-AF65-F5344CB8AC3E}">
        <p14:creationId xmlns:p14="http://schemas.microsoft.com/office/powerpoint/2010/main" val="8756149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2"/>
      </p:bgRef>
    </p:bg>
    <p:spTree>
      <p:nvGrpSpPr>
        <p:cNvPr id="1" name=""/>
        <p:cNvGrpSpPr/>
        <p:nvPr/>
      </p:nvGrpSpPr>
      <p:grpSpPr>
        <a:xfrm>
          <a:off x="0" y="0"/>
          <a:ext cx="0" cy="0"/>
          <a:chOff x="0" y="0"/>
          <a:chExt cx="0" cy="0"/>
        </a:xfrm>
      </p:grpSpPr>
      <p:pic>
        <p:nvPicPr>
          <p:cNvPr id="18" name="Picture 17" descr="ICRP Logo.gif"/>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76200" y="76200"/>
            <a:ext cx="4267200" cy="1363323"/>
          </a:xfrm>
          <a:prstGeom prst="rect">
            <a:avLst/>
          </a:prstGeom>
          <a:effectLst>
            <a:innerShdw blurRad="63500" dist="50800" dir="2700000">
              <a:prstClr val="black">
                <a:alpha val="50000"/>
              </a:prstClr>
            </a:innerShdw>
            <a:reflection blurRad="6350" stA="50000" endA="300" endPos="55000" dir="5400000" sy="-100000" algn="bl" rotWithShape="0"/>
          </a:effectLst>
        </p:spPr>
      </p:pic>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accent3">
                    <a:tint val="90000"/>
                    <a:satMod val="120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cxnSp>
        <p:nvCxnSpPr>
          <p:cNvPr id="21" name="Straight Connector 20"/>
          <p:cNvCxnSpPr/>
          <p:nvPr userDrawn="1"/>
        </p:nvCxnSpPr>
        <p:spPr>
          <a:xfrm>
            <a:off x="0" y="3200400"/>
            <a:ext cx="8382000" cy="1588"/>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32" name="Text Placeholder 31"/>
          <p:cNvSpPr>
            <a:spLocks noGrp="1"/>
          </p:cNvSpPr>
          <p:nvPr>
            <p:ph type="body" sz="quarter" idx="10" hasCustomPrompt="1"/>
          </p:nvPr>
        </p:nvSpPr>
        <p:spPr>
          <a:xfrm>
            <a:off x="533400" y="5257800"/>
            <a:ext cx="7848600" cy="838200"/>
          </a:xfrm>
        </p:spPr>
        <p:txBody>
          <a:bodyPr>
            <a:normAutofit/>
          </a:bodyPr>
          <a:lstStyle>
            <a:lvl1pPr algn="r">
              <a:buNone/>
              <a:defRPr sz="1600"/>
            </a:lvl1pPr>
          </a:lstStyle>
          <a:p>
            <a:pPr lvl="0"/>
            <a:r>
              <a:rPr lang="en-US" dirty="0" smtClean="0"/>
              <a:t>Click to edit Master byline style</a:t>
            </a:r>
          </a:p>
        </p:txBody>
      </p:sp>
    </p:spTree>
    <p:extLst>
      <p:ext uri="{BB962C8B-B14F-4D97-AF65-F5344CB8AC3E}">
        <p14:creationId xmlns:p14="http://schemas.microsoft.com/office/powerpoint/2010/main" val="1769263368"/>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0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530352" y="2704664"/>
            <a:ext cx="7772400" cy="1509712"/>
          </a:xfrm>
        </p:spPr>
        <p:txBody>
          <a:bodyPr lIns="45720" rIns="45720" anchor="t">
            <a:normAutofit/>
          </a:bodyPr>
          <a:lstStyle>
            <a:lvl1pPr marL="0" indent="0">
              <a:buNone/>
              <a:defRPr sz="24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247548835"/>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600200"/>
            <a:ext cx="8229600" cy="47244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48469877"/>
      </p:ext>
    </p:extLst>
  </p:cSld>
  <p:clrMapOvr>
    <a:masterClrMapping/>
  </p:clrMapOvr>
  <p:transition spd="med">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BB8C5AF3-AEE6-4099-9307-A0BBEAC46A71}"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1233373749"/>
      </p:ext>
    </p:extLst>
  </p:cSld>
  <p:clrMapOvr>
    <a:masterClrMapping/>
  </p:clrMapOvr>
  <p:transition spd="med">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p:nvPr userDrawn="1"/>
        </p:nvSpPr>
        <p:spPr>
          <a:xfrm>
            <a:off x="304800" y="457200"/>
            <a:ext cx="2438400" cy="5638800"/>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 name="Title 1"/>
          <p:cNvSpPr>
            <a:spLocks noGrp="1"/>
          </p:cNvSpPr>
          <p:nvPr>
            <p:ph type="title"/>
          </p:nvPr>
        </p:nvSpPr>
        <p:spPr>
          <a:xfrm>
            <a:off x="381000" y="514352"/>
            <a:ext cx="2286000" cy="1162050"/>
          </a:xfrm>
        </p:spPr>
        <p:txBody>
          <a:bodyPr lIns="0" anchor="b">
            <a:noAutofit/>
            <a:scene3d>
              <a:camera prst="orthographicFront"/>
              <a:lightRig rig="threePt" dir="t"/>
            </a:scene3d>
            <a:sp3d extrusionH="57150">
              <a:bevelT w="38100" h="38100"/>
              <a:extrusionClr>
                <a:schemeClr val="tx1"/>
              </a:extrusionClr>
            </a:sp3d>
          </a:bodyPr>
          <a:lstStyle>
            <a:lvl1pPr algn="l" rtl="0">
              <a:spcBef>
                <a:spcPct val="0"/>
              </a:spcBef>
              <a:buNone/>
              <a:defRPr sz="2600" b="0">
                <a:ln>
                  <a:noFill/>
                </a:ln>
                <a:solidFill>
                  <a:schemeClr val="tx2">
                    <a:lumMod val="20000"/>
                    <a:lumOff val="80000"/>
                  </a:schemeClr>
                </a:solidFill>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381000" y="1676400"/>
            <a:ext cx="2286000" cy="4343400"/>
          </a:xfrm>
        </p:spPr>
        <p:txBody>
          <a:bodyPr lIns="18288" rIns="18288"/>
          <a:lstStyle>
            <a:lvl1pPr marL="0" indent="0" algn="l">
              <a:buNone/>
              <a:defRPr sz="1400">
                <a:solidFill>
                  <a:schemeClr val="bg1"/>
                </a:solidFill>
              </a:defRPr>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dirty="0" smtClean="0"/>
              <a:t>Click to edit Master text styles</a:t>
            </a:r>
          </a:p>
        </p:txBody>
      </p:sp>
      <p:sp>
        <p:nvSpPr>
          <p:cNvPr id="4" name="Content Placeholder 3"/>
          <p:cNvSpPr>
            <a:spLocks noGrp="1"/>
          </p:cNvSpPr>
          <p:nvPr>
            <p:ph sz="half" idx="1"/>
          </p:nvPr>
        </p:nvSpPr>
        <p:spPr>
          <a:xfrm>
            <a:off x="3048000" y="533400"/>
            <a:ext cx="5638800" cy="57912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6"/>
          <p:cNvSpPr>
            <a:spLocks noGrp="1"/>
          </p:cNvSpPr>
          <p:nvPr>
            <p:ph type="sldNum" sz="quarter" idx="12"/>
          </p:nvPr>
        </p:nvSpPr>
        <p:spPr/>
        <p:txBody>
          <a:bodyPr/>
          <a:lstStyle/>
          <a:p>
            <a:fld id="{BB8C5AF3-AEE6-4099-9307-A0BBEAC46A71}" type="slidenum">
              <a:rPr lang="en-CA" smtClean="0">
                <a:solidFill>
                  <a:srgbClr val="04617B">
                    <a:shade val="90000"/>
                  </a:srgbClr>
                </a:solidFill>
              </a:rPr>
              <a:pPr/>
              <a:t>‹#›</a:t>
            </a:fld>
            <a:endParaRPr lang="en-CA">
              <a:solidFill>
                <a:srgbClr val="04617B">
                  <a:shade val="90000"/>
                </a:srgbClr>
              </a:solidFill>
            </a:endParaRPr>
          </a:p>
        </p:txBody>
      </p:sp>
      <p:cxnSp>
        <p:nvCxnSpPr>
          <p:cNvPr id="8" name="Straight Connector 7"/>
          <p:cNvCxnSpPr/>
          <p:nvPr userDrawn="1"/>
        </p:nvCxnSpPr>
        <p:spPr>
          <a:xfrm rot="5400000">
            <a:off x="-266700" y="3162300"/>
            <a:ext cx="6325394" cy="794"/>
          </a:xfrm>
          <a:prstGeom prst="line">
            <a:avLst/>
          </a:prstGeom>
          <a:ln w="2540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929875"/>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a:xfrm>
            <a:off x="1219200" y="6400800"/>
            <a:ext cx="3962400" cy="457200"/>
          </a:xfrm>
          <a:prstGeom prst="rect">
            <a:avLst/>
          </a:prstGeom>
        </p:spPr>
        <p:txBody>
          <a:bodyPr vert="horz" wrap="square" lIns="91440" tIns="45720" rIns="91440" bIns="45720" numCol="1" anchor="t" anchorCtr="0" compatLnSpc="1">
            <a:prstTxWarp prst="textNoShape">
              <a:avLst/>
            </a:prstTxWarp>
          </a:bodyPr>
          <a:lstStyle>
            <a:lvl1pPr>
              <a:defRPr sz="600" b="1">
                <a:latin typeface="Swis721 BT" pitchFamily="34" charset="0"/>
                <a:ea typeface="Arial" pitchFamily="-107" charset="0"/>
                <a:cs typeface="Arial" pitchFamily="-107" charset="0"/>
              </a:defRPr>
            </a:lvl1pPr>
          </a:lstStyle>
          <a:p>
            <a:pPr>
              <a:defRPr/>
            </a:pPr>
            <a:endParaRPr lang="en-GB">
              <a:solidFill>
                <a:prstClr val="black"/>
              </a:solidFill>
            </a:endParaRPr>
          </a:p>
          <a:p>
            <a:pPr>
              <a:defRPr/>
            </a:pPr>
            <a:r>
              <a:rPr lang="en-GB">
                <a:solidFill>
                  <a:prstClr val="black"/>
                </a:solidFill>
              </a:rPr>
              <a:t>INTERNATIONAL COMMISSION ON RADIOLOGICAL PROTECTION    </a:t>
            </a:r>
          </a:p>
          <a:p>
            <a:pPr>
              <a:defRPr/>
            </a:pPr>
            <a:endParaRPr lang="en-GB">
              <a:solidFill>
                <a:prstClr val="black"/>
              </a:solidFill>
            </a:endParaRPr>
          </a:p>
        </p:txBody>
      </p:sp>
    </p:spTree>
    <p:extLst>
      <p:ext uri="{BB962C8B-B14F-4D97-AF65-F5344CB8AC3E}">
        <p14:creationId xmlns:p14="http://schemas.microsoft.com/office/powerpoint/2010/main" val="13544402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a:xfrm>
            <a:off x="1219200" y="6400800"/>
            <a:ext cx="3962400" cy="457200"/>
          </a:xfrm>
          <a:prstGeom prst="rect">
            <a:avLst/>
          </a:prstGeom>
        </p:spPr>
        <p:txBody>
          <a:bodyPr vert="horz" wrap="square" lIns="91440" tIns="45720" rIns="91440" bIns="45720" numCol="1" anchor="t" anchorCtr="0" compatLnSpc="1">
            <a:prstTxWarp prst="textNoShape">
              <a:avLst/>
            </a:prstTxWarp>
          </a:bodyPr>
          <a:lstStyle>
            <a:lvl1pPr>
              <a:defRPr sz="600" b="1">
                <a:latin typeface="Swis721 BT" pitchFamily="34" charset="0"/>
                <a:ea typeface="Arial" pitchFamily="-107" charset="0"/>
                <a:cs typeface="Arial" pitchFamily="-107" charset="0"/>
              </a:defRPr>
            </a:lvl1pPr>
          </a:lstStyle>
          <a:p>
            <a:pPr>
              <a:defRPr/>
            </a:pPr>
            <a:endParaRPr lang="en-GB">
              <a:solidFill>
                <a:prstClr val="black"/>
              </a:solidFill>
            </a:endParaRPr>
          </a:p>
          <a:p>
            <a:pPr>
              <a:defRPr/>
            </a:pPr>
            <a:r>
              <a:rPr lang="en-GB">
                <a:solidFill>
                  <a:prstClr val="black"/>
                </a:solidFill>
              </a:rPr>
              <a:t>INTERNATIONAL COMMISSION ON RADIOLOGICAL PROTECTION    </a:t>
            </a:r>
          </a:p>
          <a:p>
            <a:pPr>
              <a:defRPr/>
            </a:pPr>
            <a:endParaRPr lang="en-GB">
              <a:solidFill>
                <a:prstClr val="black"/>
              </a:solidFill>
            </a:endParaRPr>
          </a:p>
        </p:txBody>
      </p:sp>
    </p:spTree>
    <p:extLst>
      <p:ext uri="{BB962C8B-B14F-4D97-AF65-F5344CB8AC3E}">
        <p14:creationId xmlns:p14="http://schemas.microsoft.com/office/powerpoint/2010/main" val="22644465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2"/>
      </p:bgRef>
    </p:bg>
    <p:spTree>
      <p:nvGrpSpPr>
        <p:cNvPr id="1" name=""/>
        <p:cNvGrpSpPr/>
        <p:nvPr/>
      </p:nvGrpSpPr>
      <p:grpSpPr>
        <a:xfrm>
          <a:off x="0" y="0"/>
          <a:ext cx="0" cy="0"/>
          <a:chOff x="0" y="0"/>
          <a:chExt cx="0" cy="0"/>
        </a:xfrm>
      </p:grpSpPr>
      <p:pic>
        <p:nvPicPr>
          <p:cNvPr id="18" name="Picture 17" descr="ICRP Logo.gif"/>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76200" y="76200"/>
            <a:ext cx="4267200" cy="1363323"/>
          </a:xfrm>
          <a:prstGeom prst="rect">
            <a:avLst/>
          </a:prstGeom>
          <a:effectLst>
            <a:innerShdw blurRad="63500" dist="50800" dir="2700000">
              <a:prstClr val="black">
                <a:alpha val="50000"/>
              </a:prstClr>
            </a:innerShdw>
            <a:reflection blurRad="6350" stA="50000" endA="300" endPos="55000" dir="5400000" sy="-100000" algn="bl" rotWithShape="0"/>
          </a:effectLst>
        </p:spPr>
      </p:pic>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accent3">
                    <a:tint val="90000"/>
                    <a:satMod val="120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cxnSp>
        <p:nvCxnSpPr>
          <p:cNvPr id="21" name="Straight Connector 20"/>
          <p:cNvCxnSpPr/>
          <p:nvPr userDrawn="1"/>
        </p:nvCxnSpPr>
        <p:spPr>
          <a:xfrm>
            <a:off x="0" y="3200400"/>
            <a:ext cx="8382000" cy="1588"/>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32" name="Text Placeholder 31"/>
          <p:cNvSpPr>
            <a:spLocks noGrp="1"/>
          </p:cNvSpPr>
          <p:nvPr>
            <p:ph type="body" sz="quarter" idx="10" hasCustomPrompt="1"/>
          </p:nvPr>
        </p:nvSpPr>
        <p:spPr>
          <a:xfrm>
            <a:off x="533400" y="5257800"/>
            <a:ext cx="7848600" cy="838200"/>
          </a:xfrm>
        </p:spPr>
        <p:txBody>
          <a:bodyPr>
            <a:normAutofit/>
          </a:bodyPr>
          <a:lstStyle>
            <a:lvl1pPr algn="r">
              <a:buNone/>
              <a:defRPr sz="1600"/>
            </a:lvl1pPr>
          </a:lstStyle>
          <a:p>
            <a:pPr lvl="0"/>
            <a:r>
              <a:rPr lang="en-US" dirty="0" smtClean="0"/>
              <a:t>Click to edit Master byline style</a:t>
            </a:r>
          </a:p>
        </p:txBody>
      </p:sp>
    </p:spTree>
    <p:extLst>
      <p:ext uri="{BB962C8B-B14F-4D97-AF65-F5344CB8AC3E}">
        <p14:creationId xmlns:p14="http://schemas.microsoft.com/office/powerpoint/2010/main" val="3895518192"/>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0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530352" y="2704664"/>
            <a:ext cx="7772400" cy="1509712"/>
          </a:xfrm>
        </p:spPr>
        <p:txBody>
          <a:bodyPr lIns="45720" rIns="45720" anchor="t">
            <a:normAutofit/>
          </a:bodyPr>
          <a:lstStyle>
            <a:lvl1pPr marL="0" indent="0">
              <a:buNone/>
              <a:defRPr sz="24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23774801"/>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600200"/>
            <a:ext cx="8229600" cy="47244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73343801"/>
      </p:ext>
    </p:extLst>
  </p:cSld>
  <p:clrMapOvr>
    <a:masterClrMapping/>
  </p:clrMapOvr>
  <p:transition spd="med">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BB8C5AF3-AEE6-4099-9307-A0BBEAC46A71}"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1278376512"/>
      </p:ext>
    </p:extLst>
  </p:cSld>
  <p:clrMapOvr>
    <a:masterClrMapping/>
  </p:clrMapOvr>
  <p:transition spd="med">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p:nvPr userDrawn="1"/>
        </p:nvSpPr>
        <p:spPr>
          <a:xfrm>
            <a:off x="304800" y="457200"/>
            <a:ext cx="2438400" cy="5638800"/>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 name="Title 1"/>
          <p:cNvSpPr>
            <a:spLocks noGrp="1"/>
          </p:cNvSpPr>
          <p:nvPr>
            <p:ph type="title"/>
          </p:nvPr>
        </p:nvSpPr>
        <p:spPr>
          <a:xfrm>
            <a:off x="381000" y="514352"/>
            <a:ext cx="2286000" cy="1162050"/>
          </a:xfrm>
        </p:spPr>
        <p:txBody>
          <a:bodyPr lIns="0" anchor="b">
            <a:noAutofit/>
            <a:scene3d>
              <a:camera prst="orthographicFront"/>
              <a:lightRig rig="threePt" dir="t"/>
            </a:scene3d>
            <a:sp3d extrusionH="57150">
              <a:bevelT w="38100" h="38100"/>
              <a:extrusionClr>
                <a:schemeClr val="tx1"/>
              </a:extrusionClr>
            </a:sp3d>
          </a:bodyPr>
          <a:lstStyle>
            <a:lvl1pPr algn="l" rtl="0">
              <a:spcBef>
                <a:spcPct val="0"/>
              </a:spcBef>
              <a:buNone/>
              <a:defRPr sz="2600" b="0">
                <a:ln>
                  <a:noFill/>
                </a:ln>
                <a:solidFill>
                  <a:schemeClr val="tx2">
                    <a:lumMod val="20000"/>
                    <a:lumOff val="80000"/>
                  </a:schemeClr>
                </a:solidFill>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381000" y="1676400"/>
            <a:ext cx="2286000" cy="4343400"/>
          </a:xfrm>
        </p:spPr>
        <p:txBody>
          <a:bodyPr lIns="18288" rIns="18288"/>
          <a:lstStyle>
            <a:lvl1pPr marL="0" indent="0" algn="l">
              <a:buNone/>
              <a:defRPr sz="1400">
                <a:solidFill>
                  <a:schemeClr val="bg1"/>
                </a:solidFill>
              </a:defRPr>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dirty="0" smtClean="0"/>
              <a:t>Click to edit Master text styles</a:t>
            </a:r>
          </a:p>
        </p:txBody>
      </p:sp>
      <p:sp>
        <p:nvSpPr>
          <p:cNvPr id="4" name="Content Placeholder 3"/>
          <p:cNvSpPr>
            <a:spLocks noGrp="1"/>
          </p:cNvSpPr>
          <p:nvPr>
            <p:ph sz="half" idx="1"/>
          </p:nvPr>
        </p:nvSpPr>
        <p:spPr>
          <a:xfrm>
            <a:off x="3048000" y="533400"/>
            <a:ext cx="5638800" cy="57912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6"/>
          <p:cNvSpPr>
            <a:spLocks noGrp="1"/>
          </p:cNvSpPr>
          <p:nvPr>
            <p:ph type="sldNum" sz="quarter" idx="12"/>
          </p:nvPr>
        </p:nvSpPr>
        <p:spPr/>
        <p:txBody>
          <a:bodyPr/>
          <a:lstStyle/>
          <a:p>
            <a:fld id="{BB8C5AF3-AEE6-4099-9307-A0BBEAC46A71}" type="slidenum">
              <a:rPr lang="en-CA" smtClean="0">
                <a:solidFill>
                  <a:srgbClr val="04617B">
                    <a:shade val="90000"/>
                  </a:srgbClr>
                </a:solidFill>
              </a:rPr>
              <a:pPr/>
              <a:t>‹#›</a:t>
            </a:fld>
            <a:endParaRPr lang="en-CA">
              <a:solidFill>
                <a:srgbClr val="04617B">
                  <a:shade val="90000"/>
                </a:srgbClr>
              </a:solidFill>
            </a:endParaRPr>
          </a:p>
        </p:txBody>
      </p:sp>
      <p:cxnSp>
        <p:nvCxnSpPr>
          <p:cNvPr id="8" name="Straight Connector 7"/>
          <p:cNvCxnSpPr/>
          <p:nvPr userDrawn="1"/>
        </p:nvCxnSpPr>
        <p:spPr>
          <a:xfrm rot="5400000">
            <a:off x="-266700" y="3162300"/>
            <a:ext cx="6325394" cy="794"/>
          </a:xfrm>
          <a:prstGeom prst="line">
            <a:avLst/>
          </a:prstGeom>
          <a:ln w="2540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755042"/>
      </p:ext>
    </p:extLst>
  </p:cSld>
  <p:clrMapOvr>
    <a:masterClrMapping/>
  </p:clrMapOvr>
  <p:transition spd="med">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a:xfrm>
            <a:off x="1219200" y="6400800"/>
            <a:ext cx="3962400" cy="457200"/>
          </a:xfrm>
          <a:prstGeom prst="rect">
            <a:avLst/>
          </a:prstGeom>
        </p:spPr>
        <p:txBody>
          <a:bodyPr vert="horz" wrap="square" lIns="91440" tIns="45720" rIns="91440" bIns="45720" numCol="1" anchor="t" anchorCtr="0" compatLnSpc="1">
            <a:prstTxWarp prst="textNoShape">
              <a:avLst/>
            </a:prstTxWarp>
          </a:bodyPr>
          <a:lstStyle>
            <a:lvl1pPr>
              <a:defRPr sz="600" b="1">
                <a:latin typeface="Swis721 BT" pitchFamily="34" charset="0"/>
                <a:ea typeface="Arial" pitchFamily="-107" charset="0"/>
                <a:cs typeface="Arial" pitchFamily="-107" charset="0"/>
              </a:defRPr>
            </a:lvl1pPr>
          </a:lstStyle>
          <a:p>
            <a:pPr>
              <a:defRPr/>
            </a:pPr>
            <a:endParaRPr lang="en-GB">
              <a:solidFill>
                <a:prstClr val="black"/>
              </a:solidFill>
            </a:endParaRPr>
          </a:p>
          <a:p>
            <a:pPr>
              <a:defRPr/>
            </a:pPr>
            <a:r>
              <a:rPr lang="en-GB">
                <a:solidFill>
                  <a:prstClr val="black"/>
                </a:solidFill>
              </a:rPr>
              <a:t>INTERNATIONAL COMMISSION ON RADIOLOGICAL PROTECTION    </a:t>
            </a:r>
          </a:p>
          <a:p>
            <a:pPr>
              <a:defRPr/>
            </a:pPr>
            <a:endParaRPr lang="en-GB">
              <a:solidFill>
                <a:prstClr val="black"/>
              </a:solidFill>
            </a:endParaRPr>
          </a:p>
        </p:txBody>
      </p:sp>
    </p:spTree>
    <p:extLst>
      <p:ext uri="{BB962C8B-B14F-4D97-AF65-F5344CB8AC3E}">
        <p14:creationId xmlns:p14="http://schemas.microsoft.com/office/powerpoint/2010/main" val="21623902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2"/>
      </p:bgRef>
    </p:bg>
    <p:spTree>
      <p:nvGrpSpPr>
        <p:cNvPr id="1" name=""/>
        <p:cNvGrpSpPr/>
        <p:nvPr/>
      </p:nvGrpSpPr>
      <p:grpSpPr>
        <a:xfrm>
          <a:off x="0" y="0"/>
          <a:ext cx="0" cy="0"/>
          <a:chOff x="0" y="0"/>
          <a:chExt cx="0" cy="0"/>
        </a:xfrm>
      </p:grpSpPr>
      <p:pic>
        <p:nvPicPr>
          <p:cNvPr id="18" name="Picture 17" descr="ICRP Logo.gif"/>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76200" y="76200"/>
            <a:ext cx="4267200" cy="1363323"/>
          </a:xfrm>
          <a:prstGeom prst="rect">
            <a:avLst/>
          </a:prstGeom>
          <a:effectLst>
            <a:innerShdw blurRad="63500" dist="50800" dir="2700000">
              <a:prstClr val="black">
                <a:alpha val="50000"/>
              </a:prstClr>
            </a:innerShdw>
            <a:reflection blurRad="6350" stA="50000" endA="300" endPos="55000" dir="5400000" sy="-100000" algn="bl" rotWithShape="0"/>
          </a:effectLst>
        </p:spPr>
      </p:pic>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accent3">
                    <a:tint val="90000"/>
                    <a:satMod val="120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cxnSp>
        <p:nvCxnSpPr>
          <p:cNvPr id="21" name="Straight Connector 20"/>
          <p:cNvCxnSpPr/>
          <p:nvPr userDrawn="1"/>
        </p:nvCxnSpPr>
        <p:spPr>
          <a:xfrm>
            <a:off x="0" y="3200400"/>
            <a:ext cx="8382000" cy="1588"/>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32" name="Text Placeholder 31"/>
          <p:cNvSpPr>
            <a:spLocks noGrp="1"/>
          </p:cNvSpPr>
          <p:nvPr>
            <p:ph type="body" sz="quarter" idx="10" hasCustomPrompt="1"/>
          </p:nvPr>
        </p:nvSpPr>
        <p:spPr>
          <a:xfrm>
            <a:off x="533400" y="5257800"/>
            <a:ext cx="7848600" cy="838200"/>
          </a:xfrm>
        </p:spPr>
        <p:txBody>
          <a:bodyPr>
            <a:normAutofit/>
          </a:bodyPr>
          <a:lstStyle>
            <a:lvl1pPr algn="r">
              <a:buNone/>
              <a:defRPr sz="1600"/>
            </a:lvl1pPr>
          </a:lstStyle>
          <a:p>
            <a:pPr lvl="0"/>
            <a:r>
              <a:rPr lang="en-US" dirty="0" smtClean="0"/>
              <a:t>Click to edit Master byline style</a:t>
            </a:r>
          </a:p>
        </p:txBody>
      </p:sp>
    </p:spTree>
    <p:extLst>
      <p:ext uri="{BB962C8B-B14F-4D97-AF65-F5344CB8AC3E}">
        <p14:creationId xmlns:p14="http://schemas.microsoft.com/office/powerpoint/2010/main" val="2396575501"/>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0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530352" y="2704664"/>
            <a:ext cx="7772400" cy="1509712"/>
          </a:xfrm>
        </p:spPr>
        <p:txBody>
          <a:bodyPr lIns="45720" rIns="45720" anchor="t">
            <a:normAutofit/>
          </a:bodyPr>
          <a:lstStyle>
            <a:lvl1pPr marL="0" indent="0">
              <a:buNone/>
              <a:defRPr sz="24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626314528"/>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600200"/>
            <a:ext cx="8229600" cy="47244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62787253"/>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2"/>
      </p:bgRef>
    </p:bg>
    <p:spTree>
      <p:nvGrpSpPr>
        <p:cNvPr id="1" name=""/>
        <p:cNvGrpSpPr/>
        <p:nvPr/>
      </p:nvGrpSpPr>
      <p:grpSpPr>
        <a:xfrm>
          <a:off x="0" y="0"/>
          <a:ext cx="0" cy="0"/>
          <a:chOff x="0" y="0"/>
          <a:chExt cx="0" cy="0"/>
        </a:xfrm>
      </p:grpSpPr>
      <p:pic>
        <p:nvPicPr>
          <p:cNvPr id="18" name="Picture 17" descr="ICRP Logo.gif"/>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76200" y="76200"/>
            <a:ext cx="4267200" cy="1363323"/>
          </a:xfrm>
          <a:prstGeom prst="rect">
            <a:avLst/>
          </a:prstGeom>
          <a:effectLst>
            <a:innerShdw blurRad="63500" dist="50800" dir="2700000">
              <a:prstClr val="black">
                <a:alpha val="50000"/>
              </a:prstClr>
            </a:innerShdw>
            <a:reflection blurRad="6350" stA="50000" endA="300" endPos="55000" dir="5400000" sy="-100000" algn="bl" rotWithShape="0"/>
          </a:effectLst>
        </p:spPr>
      </p:pic>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accent3">
                    <a:tint val="90000"/>
                    <a:satMod val="120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cxnSp>
        <p:nvCxnSpPr>
          <p:cNvPr id="21" name="Straight Connector 20"/>
          <p:cNvCxnSpPr/>
          <p:nvPr userDrawn="1"/>
        </p:nvCxnSpPr>
        <p:spPr>
          <a:xfrm>
            <a:off x="0" y="3200400"/>
            <a:ext cx="8382000" cy="1588"/>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32" name="Text Placeholder 31"/>
          <p:cNvSpPr>
            <a:spLocks noGrp="1"/>
          </p:cNvSpPr>
          <p:nvPr>
            <p:ph type="body" sz="quarter" idx="10" hasCustomPrompt="1"/>
          </p:nvPr>
        </p:nvSpPr>
        <p:spPr>
          <a:xfrm>
            <a:off x="533400" y="5257800"/>
            <a:ext cx="7848600" cy="838200"/>
          </a:xfrm>
        </p:spPr>
        <p:txBody>
          <a:bodyPr>
            <a:normAutofit/>
          </a:bodyPr>
          <a:lstStyle>
            <a:lvl1pPr algn="r">
              <a:buNone/>
              <a:defRPr sz="1600"/>
            </a:lvl1pPr>
          </a:lstStyle>
          <a:p>
            <a:pPr lvl="0"/>
            <a:r>
              <a:rPr lang="en-US" dirty="0" smtClean="0"/>
              <a:t>Click to edit Master byline style</a:t>
            </a:r>
          </a:p>
        </p:txBody>
      </p:sp>
    </p:spTree>
    <p:extLst>
      <p:ext uri="{BB962C8B-B14F-4D97-AF65-F5344CB8AC3E}">
        <p14:creationId xmlns:p14="http://schemas.microsoft.com/office/powerpoint/2010/main" val="2310522771"/>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BB8C5AF3-AEE6-4099-9307-A0BBEAC46A71}"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869374257"/>
      </p:ext>
    </p:extLst>
  </p:cSld>
  <p:clrMapOvr>
    <a:masterClrMapping/>
  </p:clrMapOvr>
  <p:transition spd="med">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p:nvPr userDrawn="1"/>
        </p:nvSpPr>
        <p:spPr>
          <a:xfrm>
            <a:off x="304800" y="457200"/>
            <a:ext cx="2438400" cy="5638800"/>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 name="Title 1"/>
          <p:cNvSpPr>
            <a:spLocks noGrp="1"/>
          </p:cNvSpPr>
          <p:nvPr>
            <p:ph type="title"/>
          </p:nvPr>
        </p:nvSpPr>
        <p:spPr>
          <a:xfrm>
            <a:off x="381000" y="514352"/>
            <a:ext cx="2286000" cy="1162050"/>
          </a:xfrm>
        </p:spPr>
        <p:txBody>
          <a:bodyPr lIns="0" anchor="b">
            <a:noAutofit/>
            <a:scene3d>
              <a:camera prst="orthographicFront"/>
              <a:lightRig rig="threePt" dir="t"/>
            </a:scene3d>
            <a:sp3d extrusionH="57150">
              <a:bevelT w="38100" h="38100"/>
              <a:extrusionClr>
                <a:schemeClr val="tx1"/>
              </a:extrusionClr>
            </a:sp3d>
          </a:bodyPr>
          <a:lstStyle>
            <a:lvl1pPr algn="l" rtl="0">
              <a:spcBef>
                <a:spcPct val="0"/>
              </a:spcBef>
              <a:buNone/>
              <a:defRPr sz="2600" b="0">
                <a:ln>
                  <a:noFill/>
                </a:ln>
                <a:solidFill>
                  <a:schemeClr val="tx2">
                    <a:lumMod val="20000"/>
                    <a:lumOff val="80000"/>
                  </a:schemeClr>
                </a:solidFill>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381000" y="1676400"/>
            <a:ext cx="2286000" cy="4343400"/>
          </a:xfrm>
        </p:spPr>
        <p:txBody>
          <a:bodyPr lIns="18288" rIns="18288"/>
          <a:lstStyle>
            <a:lvl1pPr marL="0" indent="0" algn="l">
              <a:buNone/>
              <a:defRPr sz="1400">
                <a:solidFill>
                  <a:schemeClr val="bg1"/>
                </a:solidFill>
              </a:defRPr>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dirty="0" smtClean="0"/>
              <a:t>Click to edit Master text styles</a:t>
            </a:r>
          </a:p>
        </p:txBody>
      </p:sp>
      <p:sp>
        <p:nvSpPr>
          <p:cNvPr id="4" name="Content Placeholder 3"/>
          <p:cNvSpPr>
            <a:spLocks noGrp="1"/>
          </p:cNvSpPr>
          <p:nvPr>
            <p:ph sz="half" idx="1"/>
          </p:nvPr>
        </p:nvSpPr>
        <p:spPr>
          <a:xfrm>
            <a:off x="3048000" y="533400"/>
            <a:ext cx="5638800" cy="57912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6"/>
          <p:cNvSpPr>
            <a:spLocks noGrp="1"/>
          </p:cNvSpPr>
          <p:nvPr>
            <p:ph type="sldNum" sz="quarter" idx="12"/>
          </p:nvPr>
        </p:nvSpPr>
        <p:spPr/>
        <p:txBody>
          <a:bodyPr/>
          <a:lstStyle/>
          <a:p>
            <a:fld id="{BB8C5AF3-AEE6-4099-9307-A0BBEAC46A71}" type="slidenum">
              <a:rPr lang="en-CA" smtClean="0">
                <a:solidFill>
                  <a:srgbClr val="04617B">
                    <a:shade val="90000"/>
                  </a:srgbClr>
                </a:solidFill>
              </a:rPr>
              <a:pPr/>
              <a:t>‹#›</a:t>
            </a:fld>
            <a:endParaRPr lang="en-CA">
              <a:solidFill>
                <a:srgbClr val="04617B">
                  <a:shade val="90000"/>
                </a:srgbClr>
              </a:solidFill>
            </a:endParaRPr>
          </a:p>
        </p:txBody>
      </p:sp>
      <p:cxnSp>
        <p:nvCxnSpPr>
          <p:cNvPr id="8" name="Straight Connector 7"/>
          <p:cNvCxnSpPr/>
          <p:nvPr userDrawn="1"/>
        </p:nvCxnSpPr>
        <p:spPr>
          <a:xfrm rot="5400000">
            <a:off x="-266700" y="3162300"/>
            <a:ext cx="6325394" cy="794"/>
          </a:xfrm>
          <a:prstGeom prst="line">
            <a:avLst/>
          </a:prstGeom>
          <a:ln w="2540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573263"/>
      </p:ext>
    </p:extLst>
  </p:cSld>
  <p:clrMapOvr>
    <a:masterClrMapping/>
  </p:clrMapOvr>
  <p:transition spd="med">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a:xfrm>
            <a:off x="1219200" y="6400800"/>
            <a:ext cx="3962400" cy="457200"/>
          </a:xfrm>
          <a:prstGeom prst="rect">
            <a:avLst/>
          </a:prstGeom>
        </p:spPr>
        <p:txBody>
          <a:bodyPr vert="horz" wrap="square" lIns="91440" tIns="45720" rIns="91440" bIns="45720" numCol="1" anchor="t" anchorCtr="0" compatLnSpc="1">
            <a:prstTxWarp prst="textNoShape">
              <a:avLst/>
            </a:prstTxWarp>
          </a:bodyPr>
          <a:lstStyle>
            <a:lvl1pPr>
              <a:defRPr sz="600" b="1">
                <a:latin typeface="Swis721 BT" pitchFamily="34" charset="0"/>
                <a:ea typeface="Arial" pitchFamily="-107" charset="0"/>
                <a:cs typeface="Arial" pitchFamily="-107" charset="0"/>
              </a:defRPr>
            </a:lvl1pPr>
          </a:lstStyle>
          <a:p>
            <a:pPr>
              <a:defRPr/>
            </a:pPr>
            <a:endParaRPr lang="en-GB">
              <a:solidFill>
                <a:prstClr val="black"/>
              </a:solidFill>
            </a:endParaRPr>
          </a:p>
          <a:p>
            <a:pPr>
              <a:defRPr/>
            </a:pPr>
            <a:r>
              <a:rPr lang="en-GB">
                <a:solidFill>
                  <a:prstClr val="black"/>
                </a:solidFill>
              </a:rPr>
              <a:t>INTERNATIONAL COMMISSION ON RADIOLOGICAL PROTECTION    </a:t>
            </a:r>
          </a:p>
          <a:p>
            <a:pPr>
              <a:defRPr/>
            </a:pPr>
            <a:endParaRPr lang="en-GB">
              <a:solidFill>
                <a:prstClr val="black"/>
              </a:solidFill>
            </a:endParaRPr>
          </a:p>
        </p:txBody>
      </p:sp>
    </p:spTree>
    <p:extLst>
      <p:ext uri="{BB962C8B-B14F-4D97-AF65-F5344CB8AC3E}">
        <p14:creationId xmlns:p14="http://schemas.microsoft.com/office/powerpoint/2010/main" val="19634023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2"/>
      </p:bgRef>
    </p:bg>
    <p:spTree>
      <p:nvGrpSpPr>
        <p:cNvPr id="1" name=""/>
        <p:cNvGrpSpPr/>
        <p:nvPr/>
      </p:nvGrpSpPr>
      <p:grpSpPr>
        <a:xfrm>
          <a:off x="0" y="0"/>
          <a:ext cx="0" cy="0"/>
          <a:chOff x="0" y="0"/>
          <a:chExt cx="0" cy="0"/>
        </a:xfrm>
      </p:grpSpPr>
      <p:pic>
        <p:nvPicPr>
          <p:cNvPr id="18" name="Picture 17" descr="ICRP Logo.gif"/>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76200" y="76200"/>
            <a:ext cx="4267200" cy="1363323"/>
          </a:xfrm>
          <a:prstGeom prst="rect">
            <a:avLst/>
          </a:prstGeom>
          <a:effectLst>
            <a:innerShdw blurRad="63500" dist="50800" dir="2700000">
              <a:prstClr val="black">
                <a:alpha val="50000"/>
              </a:prstClr>
            </a:innerShdw>
            <a:reflection blurRad="6350" stA="50000" endA="300" endPos="55000" dir="5400000" sy="-100000" algn="bl" rotWithShape="0"/>
          </a:effectLst>
        </p:spPr>
      </p:pic>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accent3">
                    <a:tint val="90000"/>
                    <a:satMod val="120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cxnSp>
        <p:nvCxnSpPr>
          <p:cNvPr id="21" name="Straight Connector 20"/>
          <p:cNvCxnSpPr/>
          <p:nvPr userDrawn="1"/>
        </p:nvCxnSpPr>
        <p:spPr>
          <a:xfrm>
            <a:off x="0" y="3200400"/>
            <a:ext cx="8382000" cy="1588"/>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32" name="Text Placeholder 31"/>
          <p:cNvSpPr>
            <a:spLocks noGrp="1"/>
          </p:cNvSpPr>
          <p:nvPr>
            <p:ph type="body" sz="quarter" idx="10" hasCustomPrompt="1"/>
          </p:nvPr>
        </p:nvSpPr>
        <p:spPr>
          <a:xfrm>
            <a:off x="533400" y="5257800"/>
            <a:ext cx="7848600" cy="838200"/>
          </a:xfrm>
        </p:spPr>
        <p:txBody>
          <a:bodyPr>
            <a:normAutofit/>
          </a:bodyPr>
          <a:lstStyle>
            <a:lvl1pPr algn="r">
              <a:buNone/>
              <a:defRPr sz="1600"/>
            </a:lvl1pPr>
          </a:lstStyle>
          <a:p>
            <a:pPr lvl="0"/>
            <a:r>
              <a:rPr lang="en-US" dirty="0" smtClean="0"/>
              <a:t>Click to edit Master byline style</a:t>
            </a:r>
          </a:p>
        </p:txBody>
      </p:sp>
    </p:spTree>
    <p:extLst>
      <p:ext uri="{BB962C8B-B14F-4D97-AF65-F5344CB8AC3E}">
        <p14:creationId xmlns:p14="http://schemas.microsoft.com/office/powerpoint/2010/main" val="4168356850"/>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0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530352" y="2704664"/>
            <a:ext cx="7772400" cy="1509712"/>
          </a:xfrm>
        </p:spPr>
        <p:txBody>
          <a:bodyPr lIns="45720" rIns="45720" anchor="t">
            <a:normAutofit/>
          </a:bodyPr>
          <a:lstStyle>
            <a:lvl1pPr marL="0" indent="0">
              <a:buNone/>
              <a:defRPr sz="24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095298518"/>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600200"/>
            <a:ext cx="8229600" cy="47244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64025088"/>
      </p:ext>
    </p:extLst>
  </p:cSld>
  <p:clrMapOvr>
    <a:masterClrMapping/>
  </p:clrMapOvr>
  <p:transition spd="med">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BB8C5AF3-AEE6-4099-9307-A0BBEAC46A71}"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2358943646"/>
      </p:ext>
    </p:extLst>
  </p:cSld>
  <p:clrMapOvr>
    <a:masterClrMapping/>
  </p:clrMapOvr>
  <p:transition spd="med">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p:nvPr userDrawn="1"/>
        </p:nvSpPr>
        <p:spPr>
          <a:xfrm>
            <a:off x="304800" y="457200"/>
            <a:ext cx="2438400" cy="5638800"/>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 name="Title 1"/>
          <p:cNvSpPr>
            <a:spLocks noGrp="1"/>
          </p:cNvSpPr>
          <p:nvPr>
            <p:ph type="title"/>
          </p:nvPr>
        </p:nvSpPr>
        <p:spPr>
          <a:xfrm>
            <a:off x="381000" y="514352"/>
            <a:ext cx="2286000" cy="1162050"/>
          </a:xfrm>
        </p:spPr>
        <p:txBody>
          <a:bodyPr lIns="0" anchor="b">
            <a:noAutofit/>
            <a:scene3d>
              <a:camera prst="orthographicFront"/>
              <a:lightRig rig="threePt" dir="t"/>
            </a:scene3d>
            <a:sp3d extrusionH="57150">
              <a:bevelT w="38100" h="38100"/>
              <a:extrusionClr>
                <a:schemeClr val="tx1"/>
              </a:extrusionClr>
            </a:sp3d>
          </a:bodyPr>
          <a:lstStyle>
            <a:lvl1pPr algn="l" rtl="0">
              <a:spcBef>
                <a:spcPct val="0"/>
              </a:spcBef>
              <a:buNone/>
              <a:defRPr sz="2600" b="0">
                <a:ln>
                  <a:noFill/>
                </a:ln>
                <a:solidFill>
                  <a:schemeClr val="tx2">
                    <a:lumMod val="20000"/>
                    <a:lumOff val="80000"/>
                  </a:schemeClr>
                </a:solidFill>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381000" y="1676400"/>
            <a:ext cx="2286000" cy="4343400"/>
          </a:xfrm>
        </p:spPr>
        <p:txBody>
          <a:bodyPr lIns="18288" rIns="18288"/>
          <a:lstStyle>
            <a:lvl1pPr marL="0" indent="0" algn="l">
              <a:buNone/>
              <a:defRPr sz="1400">
                <a:solidFill>
                  <a:schemeClr val="bg1"/>
                </a:solidFill>
              </a:defRPr>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dirty="0" smtClean="0"/>
              <a:t>Click to edit Master text styles</a:t>
            </a:r>
          </a:p>
        </p:txBody>
      </p:sp>
      <p:sp>
        <p:nvSpPr>
          <p:cNvPr id="4" name="Content Placeholder 3"/>
          <p:cNvSpPr>
            <a:spLocks noGrp="1"/>
          </p:cNvSpPr>
          <p:nvPr>
            <p:ph sz="half" idx="1"/>
          </p:nvPr>
        </p:nvSpPr>
        <p:spPr>
          <a:xfrm>
            <a:off x="3048000" y="533400"/>
            <a:ext cx="5638800" cy="57912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6"/>
          <p:cNvSpPr>
            <a:spLocks noGrp="1"/>
          </p:cNvSpPr>
          <p:nvPr>
            <p:ph type="sldNum" sz="quarter" idx="12"/>
          </p:nvPr>
        </p:nvSpPr>
        <p:spPr/>
        <p:txBody>
          <a:bodyPr/>
          <a:lstStyle/>
          <a:p>
            <a:fld id="{BB8C5AF3-AEE6-4099-9307-A0BBEAC46A71}" type="slidenum">
              <a:rPr lang="en-CA" smtClean="0">
                <a:solidFill>
                  <a:srgbClr val="04617B">
                    <a:shade val="90000"/>
                  </a:srgbClr>
                </a:solidFill>
              </a:rPr>
              <a:pPr/>
              <a:t>‹#›</a:t>
            </a:fld>
            <a:endParaRPr lang="en-CA">
              <a:solidFill>
                <a:srgbClr val="04617B">
                  <a:shade val="90000"/>
                </a:srgbClr>
              </a:solidFill>
            </a:endParaRPr>
          </a:p>
        </p:txBody>
      </p:sp>
      <p:cxnSp>
        <p:nvCxnSpPr>
          <p:cNvPr id="8" name="Straight Connector 7"/>
          <p:cNvCxnSpPr/>
          <p:nvPr userDrawn="1"/>
        </p:nvCxnSpPr>
        <p:spPr>
          <a:xfrm rot="5400000">
            <a:off x="-266700" y="3162300"/>
            <a:ext cx="6325394" cy="794"/>
          </a:xfrm>
          <a:prstGeom prst="line">
            <a:avLst/>
          </a:prstGeom>
          <a:ln w="2540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61433"/>
      </p:ext>
    </p:extLst>
  </p:cSld>
  <p:clrMapOvr>
    <a:masterClrMapping/>
  </p:clrMapOvr>
  <p:transition spd="med">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a:xfrm>
            <a:off x="1219200" y="6400800"/>
            <a:ext cx="3962400" cy="457200"/>
          </a:xfrm>
          <a:prstGeom prst="rect">
            <a:avLst/>
          </a:prstGeom>
        </p:spPr>
        <p:txBody>
          <a:bodyPr vert="horz" wrap="square" lIns="91440" tIns="45720" rIns="91440" bIns="45720" numCol="1" anchor="t" anchorCtr="0" compatLnSpc="1">
            <a:prstTxWarp prst="textNoShape">
              <a:avLst/>
            </a:prstTxWarp>
          </a:bodyPr>
          <a:lstStyle>
            <a:lvl1pPr>
              <a:defRPr sz="600" b="1">
                <a:latin typeface="Swis721 BT" pitchFamily="34" charset="0"/>
                <a:ea typeface="Arial" pitchFamily="-107" charset="0"/>
                <a:cs typeface="Arial" pitchFamily="-107" charset="0"/>
              </a:defRPr>
            </a:lvl1pPr>
          </a:lstStyle>
          <a:p>
            <a:pPr>
              <a:defRPr/>
            </a:pPr>
            <a:endParaRPr lang="en-GB">
              <a:solidFill>
                <a:prstClr val="black"/>
              </a:solidFill>
            </a:endParaRPr>
          </a:p>
          <a:p>
            <a:pPr>
              <a:defRPr/>
            </a:pPr>
            <a:r>
              <a:rPr lang="en-GB">
                <a:solidFill>
                  <a:prstClr val="black"/>
                </a:solidFill>
              </a:rPr>
              <a:t>INTERNATIONAL COMMISSION ON RADIOLOGICAL PROTECTION    </a:t>
            </a:r>
          </a:p>
          <a:p>
            <a:pPr>
              <a:defRPr/>
            </a:pPr>
            <a:endParaRPr lang="en-GB">
              <a:solidFill>
                <a:prstClr val="black"/>
              </a:solidFill>
            </a:endParaRPr>
          </a:p>
        </p:txBody>
      </p:sp>
    </p:spTree>
    <p:extLst>
      <p:ext uri="{BB962C8B-B14F-4D97-AF65-F5344CB8AC3E}">
        <p14:creationId xmlns:p14="http://schemas.microsoft.com/office/powerpoint/2010/main" val="13440872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85784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0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530352" y="2704664"/>
            <a:ext cx="7772400" cy="1509712"/>
          </a:xfrm>
        </p:spPr>
        <p:txBody>
          <a:bodyPr lIns="45720" rIns="45720" anchor="t">
            <a:normAutofit/>
          </a:bodyPr>
          <a:lstStyle>
            <a:lvl1pPr marL="0" indent="0">
              <a:buNone/>
              <a:defRPr sz="24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719928724"/>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8125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41356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796109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99994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338344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63090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096245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47526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237749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86335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600200"/>
            <a:ext cx="8229600" cy="47244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28858212"/>
      </p:ext>
    </p:extLst>
  </p:cSld>
  <p:clrMapOvr>
    <a:masterClrMapping/>
  </p:clrMapOvr>
  <p:transition spd="med">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737463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792440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86365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915353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0027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344082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794835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495811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539163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9FE5F8-B472-4E94-885C-D660E8604547}" type="datetimeFigureOut">
              <a:rPr lang="en-GB">
                <a:solidFill>
                  <a:prstClr val="black">
                    <a:tint val="75000"/>
                  </a:prstClr>
                </a:solidFill>
              </a:rPr>
              <a:pPr/>
              <a:t>09/06/2015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C8272ED-E108-4979-A41D-1424DD6A6F7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4466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57.xml"/><Relationship Id="rId7" Type="http://schemas.openxmlformats.org/officeDocument/2006/relationships/theme" Target="../theme/theme10.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63.xml"/><Relationship Id="rId7" Type="http://schemas.openxmlformats.org/officeDocument/2006/relationships/theme" Target="../theme/theme11.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69.xml"/><Relationship Id="rId7" Type="http://schemas.openxmlformats.org/officeDocument/2006/relationships/theme" Target="../theme/theme12.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75.xml"/><Relationship Id="rId7" Type="http://schemas.openxmlformats.org/officeDocument/2006/relationships/theme" Target="../theme/theme13.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4" Type="http://schemas.openxmlformats.org/officeDocument/2006/relationships/slideLayout" Target="../slideLayouts/slideLayout7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14.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5.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6.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7.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8.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9.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136.xml"/><Relationship Id="rId7" Type="http://schemas.openxmlformats.org/officeDocument/2006/relationships/theme" Target="../theme/theme19.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5" Type="http://schemas.openxmlformats.org/officeDocument/2006/relationships/slideLayout" Target="../slideLayouts/slideLayout138.xml"/><Relationship Id="rId4" Type="http://schemas.openxmlformats.org/officeDocument/2006/relationships/slideLayout" Target="../slideLayouts/slideLayout137.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20.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142.xml"/><Relationship Id="rId7" Type="http://schemas.openxmlformats.org/officeDocument/2006/relationships/theme" Target="../theme/theme20.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5" Type="http://schemas.openxmlformats.org/officeDocument/2006/relationships/slideLayout" Target="../slideLayouts/slideLayout144.xml"/><Relationship Id="rId4" Type="http://schemas.openxmlformats.org/officeDocument/2006/relationships/slideLayout" Target="../slideLayouts/slideLayout143.xml"/></Relationships>
</file>

<file path=ppt/slideMasters/_rels/slideMaster21.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148.xml"/><Relationship Id="rId7" Type="http://schemas.openxmlformats.org/officeDocument/2006/relationships/theme" Target="../theme/theme21.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5" Type="http://schemas.openxmlformats.org/officeDocument/2006/relationships/slideLayout" Target="../slideLayouts/slideLayout150.xml"/><Relationship Id="rId4" Type="http://schemas.openxmlformats.org/officeDocument/2006/relationships/slideLayout" Target="../slideLayouts/slideLayout149.xml"/></Relationships>
</file>

<file path=ppt/slideMasters/_rels/slideMaster22.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154.xml"/><Relationship Id="rId7" Type="http://schemas.openxmlformats.org/officeDocument/2006/relationships/theme" Target="../theme/theme22.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5" Type="http://schemas.openxmlformats.org/officeDocument/2006/relationships/slideLayout" Target="../slideLayouts/slideLayout156.xml"/><Relationship Id="rId4" Type="http://schemas.openxmlformats.org/officeDocument/2006/relationships/slideLayout" Target="../slideLayouts/slideLayout155.xml"/></Relationships>
</file>

<file path=ppt/slideMasters/_rels/slideMaster23.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160.xml"/><Relationship Id="rId7" Type="http://schemas.openxmlformats.org/officeDocument/2006/relationships/theme" Target="../theme/theme23.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5" Type="http://schemas.openxmlformats.org/officeDocument/2006/relationships/slideLayout" Target="../slideLayouts/slideLayout162.xml"/><Relationship Id="rId4" Type="http://schemas.openxmlformats.org/officeDocument/2006/relationships/slideLayout" Target="../slideLayouts/slideLayout161.xml"/></Relationships>
</file>

<file path=ppt/slideMasters/_rels/slideMaster24.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166.xml"/><Relationship Id="rId7" Type="http://schemas.openxmlformats.org/officeDocument/2006/relationships/theme" Target="../theme/theme24.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5" Type="http://schemas.openxmlformats.org/officeDocument/2006/relationships/slideLayout" Target="../slideLayouts/slideLayout168.xml"/><Relationship Id="rId4" Type="http://schemas.openxmlformats.org/officeDocument/2006/relationships/slideLayout" Target="../slideLayouts/slideLayout167.xml"/></Relationships>
</file>

<file path=ppt/slideMasters/_rels/slideMaster25.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172.xml"/><Relationship Id="rId7" Type="http://schemas.openxmlformats.org/officeDocument/2006/relationships/theme" Target="../theme/theme25.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5" Type="http://schemas.openxmlformats.org/officeDocument/2006/relationships/slideLayout" Target="../slideLayouts/slideLayout174.xml"/><Relationship Id="rId4" Type="http://schemas.openxmlformats.org/officeDocument/2006/relationships/slideLayout" Target="../slideLayouts/slideLayout17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27.xml"/><Relationship Id="rId7"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33.xml"/><Relationship Id="rId7" Type="http://schemas.openxmlformats.org/officeDocument/2006/relationships/theme" Target="../theme/theme6.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39.xml"/><Relationship Id="rId7" Type="http://schemas.openxmlformats.org/officeDocument/2006/relationships/theme" Target="../theme/theme7.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45.xml"/><Relationship Id="rId7" Type="http://schemas.openxmlformats.org/officeDocument/2006/relationships/theme" Target="../theme/theme8.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51.xml"/><Relationship Id="rId7" Type="http://schemas.openxmlformats.org/officeDocument/2006/relationships/theme" Target="../theme/theme9.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0000">
              <a:schemeClr val="accent1">
                <a:tint val="44500"/>
                <a:satMod val="160000"/>
                <a:lumMod val="20000"/>
                <a:lumOff val="80000"/>
              </a:schemeClr>
            </a:gs>
            <a:gs pos="100000">
              <a:schemeClr val="accent1">
                <a:tint val="23500"/>
                <a:satMod val="160000"/>
                <a:lumMod val="0"/>
                <a:lumOff val="100000"/>
              </a:schemeClr>
            </a:gs>
          </a:gsLst>
          <a:lin ang="5400000" scaled="0"/>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304800"/>
            <a:ext cx="8229600" cy="1143000"/>
          </a:xfrm>
          <a:prstGeom prst="rect">
            <a:avLst/>
          </a:prstGeom>
        </p:spPr>
        <p:txBody>
          <a:bodyPr vert="horz" lIns="0" rIns="0" bIns="0" anchor="ctr" anchorCtr="0">
            <a:normAutofit/>
            <a:scene3d>
              <a:camera prst="orthographicFront"/>
              <a:lightRig rig="threePt" dir="t"/>
            </a:scene3d>
            <a:sp3d extrusionH="57150">
              <a:bevelT w="38100" h="38100"/>
              <a:extrusionClr>
                <a:schemeClr val="tx1"/>
              </a:extrusionClr>
            </a:sp3d>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600200"/>
            <a:ext cx="8229600" cy="47244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8" name="Slide Number Placeholder 17"/>
          <p:cNvSpPr>
            <a:spLocks noGrp="1"/>
          </p:cNvSpPr>
          <p:nvPr>
            <p:ph type="sldNum" sz="quarter" idx="4"/>
          </p:nvPr>
        </p:nvSpPr>
        <p:spPr>
          <a:xfrm>
            <a:off x="7924800" y="6324600"/>
            <a:ext cx="762000" cy="212725"/>
          </a:xfrm>
          <a:prstGeom prst="rect">
            <a:avLst/>
          </a:prstGeom>
        </p:spPr>
        <p:txBody>
          <a:bodyPr vert="horz" lIns="0" tIns="0" rIns="0" bIns="0" anchor="b"/>
          <a:lstStyle>
            <a:lvl1pPr algn="ctr" eaLnBrk="1" latinLnBrk="0" hangingPunct="1">
              <a:defRPr kumimoji="0" sz="1200">
                <a:solidFill>
                  <a:schemeClr val="tx2">
                    <a:shade val="90000"/>
                  </a:schemeClr>
                </a:solidFill>
                <a:latin typeface="Arial" pitchFamily="34" charset="0"/>
                <a:cs typeface="Arial" pitchFamily="34" charset="0"/>
              </a:defRPr>
            </a:lvl1pPr>
          </a:lstStyle>
          <a:p>
            <a:fld id="{BB8C5AF3-AEE6-4099-9307-A0BBEAC46A71}" type="slidenum">
              <a:rPr lang="en-CA" smtClean="0">
                <a:solidFill>
                  <a:srgbClr val="04617B">
                    <a:shade val="90000"/>
                  </a:srgbClr>
                </a:solidFill>
              </a:rPr>
              <a:pPr/>
              <a:t>‹#›</a:t>
            </a:fld>
            <a:endParaRPr lang="en-CA" dirty="0">
              <a:solidFill>
                <a:srgbClr val="04617B">
                  <a:shade val="90000"/>
                </a:srgbClr>
              </a:solidFill>
            </a:endParaRPr>
          </a:p>
        </p:txBody>
      </p:sp>
      <p:pic>
        <p:nvPicPr>
          <p:cNvPr id="14" name="Picture 13" descr="ICRP Logo and Title.gif"/>
          <p:cNvPicPr>
            <a:picLocks noChangeAspect="1"/>
          </p:cNvPicPr>
          <p:nvPr userDrawn="1"/>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6256" y="6417742"/>
            <a:ext cx="3812344" cy="318337"/>
          </a:xfrm>
          <a:prstGeom prst="rect">
            <a:avLst/>
          </a:prstGeom>
          <a:ln>
            <a:noFill/>
          </a:ln>
          <a:effectLst/>
        </p:spPr>
      </p:pic>
    </p:spTree>
    <p:extLst>
      <p:ext uri="{BB962C8B-B14F-4D97-AF65-F5344CB8AC3E}">
        <p14:creationId xmlns:p14="http://schemas.microsoft.com/office/powerpoint/2010/main" val="112850219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ransition spd="med">
    <p:fade/>
  </p:transition>
  <p:timing>
    <p:tnLst>
      <p:par>
        <p:cTn id="1" dur="indefinite" restart="never" nodeType="tmRoot"/>
      </p:par>
    </p:tnLst>
  </p:timing>
  <p:hf hdr="0" ftr="0" dt="0"/>
  <p:txStyles>
    <p:titleStyle>
      <a:lvl1pPr algn="ctr" rtl="0" eaLnBrk="1" latinLnBrk="0" hangingPunct="1">
        <a:spcBef>
          <a:spcPct val="0"/>
        </a:spcBef>
        <a:buNone/>
        <a:defRPr kumimoji="0" sz="5000" b="0" kern="1200">
          <a:ln>
            <a:noFill/>
          </a:ln>
          <a:solidFill>
            <a:schemeClr val="tx2"/>
          </a:solidFill>
          <a:effectLst/>
          <a:latin typeface="Arial" pitchFamily="34" charset="0"/>
          <a:ea typeface="+mj-ea"/>
          <a:cs typeface="Arial" pitchFamily="34" charset="0"/>
        </a:defRPr>
      </a:lvl1pPr>
    </p:titleStyle>
    <p:bodyStyle>
      <a:lvl1pPr marL="274320" indent="-274320" algn="l" rtl="0" eaLnBrk="1" latinLnBrk="0" hangingPunct="1">
        <a:spcBef>
          <a:spcPct val="20000"/>
        </a:spcBef>
        <a:buClr>
          <a:schemeClr val="accent1">
            <a:lumMod val="50000"/>
          </a:schemeClr>
        </a:buClr>
        <a:buSzPct val="95000"/>
        <a:buFont typeface="Wingdings 2"/>
        <a:buChar char=""/>
        <a:defRPr kumimoji="0" sz="2600" kern="1200">
          <a:solidFill>
            <a:schemeClr val="tx1"/>
          </a:solidFill>
          <a:latin typeface="Arial" pitchFamily="34" charset="0"/>
          <a:ea typeface="+mn-ea"/>
          <a:cs typeface="Arial" pitchFamily="34" charset="0"/>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Arial" pitchFamily="34" charset="0"/>
          <a:ea typeface="+mn-ea"/>
          <a:cs typeface="Arial" pitchFamily="34" charset="0"/>
        </a:defRPr>
      </a:lvl2pPr>
      <a:lvl3pPr marL="914400" indent="-246888" algn="l" rtl="0" eaLnBrk="1" latinLnBrk="0" hangingPunct="1">
        <a:spcBef>
          <a:spcPct val="20000"/>
        </a:spcBef>
        <a:buClr>
          <a:schemeClr val="accent1">
            <a:lumMod val="50000"/>
          </a:schemeClr>
        </a:buClr>
        <a:buSzPct val="70000"/>
        <a:buFont typeface="Wingdings 2"/>
        <a:buChar char=""/>
        <a:defRPr kumimoji="0" sz="2100" kern="1200">
          <a:solidFill>
            <a:schemeClr val="tx1"/>
          </a:solidFill>
          <a:latin typeface="Arial" pitchFamily="34" charset="0"/>
          <a:ea typeface="+mn-ea"/>
          <a:cs typeface="Arial" pitchFamily="34" charset="0"/>
        </a:defRPr>
      </a:lvl3pPr>
      <a:lvl4pPr marL="1188720" indent="-210312" algn="l" rtl="0" eaLnBrk="1" latinLnBrk="0" hangingPunct="1">
        <a:spcBef>
          <a:spcPct val="20000"/>
        </a:spcBef>
        <a:buClr>
          <a:schemeClr val="accent1">
            <a:lumMod val="50000"/>
          </a:schemeClr>
        </a:buClr>
        <a:buSzPct val="65000"/>
        <a:buFont typeface="Wingdings 2"/>
        <a:buChar char=""/>
        <a:defRPr kumimoji="0" sz="2000" kern="1200">
          <a:solidFill>
            <a:schemeClr val="tx1"/>
          </a:solidFill>
          <a:latin typeface="Arial" pitchFamily="34" charset="0"/>
          <a:ea typeface="+mn-ea"/>
          <a:cs typeface="Arial" pitchFamily="34" charset="0"/>
        </a:defRPr>
      </a:lvl4pPr>
      <a:lvl5pPr marL="1463040" indent="-210312" algn="l" rtl="0" eaLnBrk="1" latinLnBrk="0" hangingPunct="1">
        <a:spcBef>
          <a:spcPct val="20000"/>
        </a:spcBef>
        <a:buClr>
          <a:schemeClr val="accent1">
            <a:lumMod val="50000"/>
          </a:schemeClr>
        </a:buClr>
        <a:buSzPct val="65000"/>
        <a:buFont typeface="Wingdings 2"/>
        <a:buChar char=""/>
        <a:defRPr kumimoji="0" sz="2000" kern="1200">
          <a:solidFill>
            <a:schemeClr val="tx1"/>
          </a:solidFill>
          <a:latin typeface="Arial" pitchFamily="34" charset="0"/>
          <a:ea typeface="+mn-ea"/>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0000">
              <a:schemeClr val="accent1">
                <a:tint val="44500"/>
                <a:satMod val="160000"/>
                <a:lumMod val="20000"/>
                <a:lumOff val="80000"/>
              </a:schemeClr>
            </a:gs>
            <a:gs pos="100000">
              <a:schemeClr val="accent1">
                <a:tint val="23500"/>
                <a:satMod val="160000"/>
                <a:lumMod val="0"/>
                <a:lumOff val="100000"/>
              </a:schemeClr>
            </a:gs>
          </a:gsLst>
          <a:lin ang="5400000" scaled="0"/>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304800"/>
            <a:ext cx="8229600" cy="1143000"/>
          </a:xfrm>
          <a:prstGeom prst="rect">
            <a:avLst/>
          </a:prstGeom>
        </p:spPr>
        <p:txBody>
          <a:bodyPr vert="horz" lIns="0" rIns="0" bIns="0" anchor="ctr" anchorCtr="0">
            <a:normAutofit/>
            <a:scene3d>
              <a:camera prst="orthographicFront"/>
              <a:lightRig rig="threePt" dir="t"/>
            </a:scene3d>
            <a:sp3d extrusionH="57150">
              <a:bevelT w="38100" h="38100"/>
              <a:extrusionClr>
                <a:schemeClr val="tx1"/>
              </a:extrusionClr>
            </a:sp3d>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600200"/>
            <a:ext cx="8229600" cy="47244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8" name="Slide Number Placeholder 17"/>
          <p:cNvSpPr>
            <a:spLocks noGrp="1"/>
          </p:cNvSpPr>
          <p:nvPr>
            <p:ph type="sldNum" sz="quarter" idx="4"/>
          </p:nvPr>
        </p:nvSpPr>
        <p:spPr>
          <a:xfrm>
            <a:off x="7924800" y="6324600"/>
            <a:ext cx="762000" cy="212725"/>
          </a:xfrm>
          <a:prstGeom prst="rect">
            <a:avLst/>
          </a:prstGeom>
        </p:spPr>
        <p:txBody>
          <a:bodyPr vert="horz" lIns="0" tIns="0" rIns="0" bIns="0" anchor="b"/>
          <a:lstStyle>
            <a:lvl1pPr algn="ctr" eaLnBrk="1" latinLnBrk="0" hangingPunct="1">
              <a:defRPr kumimoji="0" sz="1200">
                <a:solidFill>
                  <a:schemeClr val="tx2">
                    <a:shade val="90000"/>
                  </a:schemeClr>
                </a:solidFill>
                <a:latin typeface="Arial" pitchFamily="34" charset="0"/>
                <a:cs typeface="Arial" pitchFamily="34" charset="0"/>
              </a:defRPr>
            </a:lvl1pPr>
          </a:lstStyle>
          <a:p>
            <a:fld id="{BB8C5AF3-AEE6-4099-9307-A0BBEAC46A71}" type="slidenum">
              <a:rPr lang="en-CA" smtClean="0">
                <a:solidFill>
                  <a:srgbClr val="04617B">
                    <a:shade val="90000"/>
                  </a:srgbClr>
                </a:solidFill>
              </a:rPr>
              <a:pPr/>
              <a:t>‹#›</a:t>
            </a:fld>
            <a:endParaRPr lang="en-CA" dirty="0">
              <a:solidFill>
                <a:srgbClr val="04617B">
                  <a:shade val="90000"/>
                </a:srgbClr>
              </a:solidFill>
            </a:endParaRPr>
          </a:p>
        </p:txBody>
      </p:sp>
      <p:pic>
        <p:nvPicPr>
          <p:cNvPr id="14" name="Picture 13" descr="ICRP Logo and Title.gif"/>
          <p:cNvPicPr>
            <a:picLocks noChangeAspect="1"/>
          </p:cNvPicPr>
          <p:nvPr userDrawn="1"/>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6256" y="6417742"/>
            <a:ext cx="3812344" cy="318337"/>
          </a:xfrm>
          <a:prstGeom prst="rect">
            <a:avLst/>
          </a:prstGeom>
          <a:ln>
            <a:noFill/>
          </a:ln>
          <a:effectLst/>
        </p:spPr>
      </p:pic>
    </p:spTree>
    <p:extLst>
      <p:ext uri="{BB962C8B-B14F-4D97-AF65-F5344CB8AC3E}">
        <p14:creationId xmlns:p14="http://schemas.microsoft.com/office/powerpoint/2010/main" val="174482632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Lst>
  <p:transition spd="med">
    <p:fade/>
  </p:transition>
  <p:timing>
    <p:tnLst>
      <p:par>
        <p:cTn id="1" dur="indefinite" restart="never" nodeType="tmRoot"/>
      </p:par>
    </p:tnLst>
  </p:timing>
  <p:hf hdr="0" ftr="0" dt="0"/>
  <p:txStyles>
    <p:titleStyle>
      <a:lvl1pPr algn="ctr" rtl="0" eaLnBrk="1" latinLnBrk="0" hangingPunct="1">
        <a:spcBef>
          <a:spcPct val="0"/>
        </a:spcBef>
        <a:buNone/>
        <a:defRPr kumimoji="0" sz="5000" b="0" kern="1200">
          <a:ln>
            <a:noFill/>
          </a:ln>
          <a:solidFill>
            <a:schemeClr val="tx2"/>
          </a:solidFill>
          <a:effectLst/>
          <a:latin typeface="Arial" pitchFamily="34" charset="0"/>
          <a:ea typeface="+mj-ea"/>
          <a:cs typeface="Arial" pitchFamily="34" charset="0"/>
        </a:defRPr>
      </a:lvl1pPr>
    </p:titleStyle>
    <p:bodyStyle>
      <a:lvl1pPr marL="274320" indent="-274320" algn="l" rtl="0" eaLnBrk="1" latinLnBrk="0" hangingPunct="1">
        <a:spcBef>
          <a:spcPct val="20000"/>
        </a:spcBef>
        <a:buClr>
          <a:schemeClr val="accent1">
            <a:lumMod val="50000"/>
          </a:schemeClr>
        </a:buClr>
        <a:buSzPct val="95000"/>
        <a:buFont typeface="Wingdings 2"/>
        <a:buChar char=""/>
        <a:defRPr kumimoji="0" sz="2600" kern="1200">
          <a:solidFill>
            <a:schemeClr val="tx1"/>
          </a:solidFill>
          <a:latin typeface="Arial" pitchFamily="34" charset="0"/>
          <a:ea typeface="+mn-ea"/>
          <a:cs typeface="Arial" pitchFamily="34" charset="0"/>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Arial" pitchFamily="34" charset="0"/>
          <a:ea typeface="+mn-ea"/>
          <a:cs typeface="Arial" pitchFamily="34" charset="0"/>
        </a:defRPr>
      </a:lvl2pPr>
      <a:lvl3pPr marL="914400" indent="-246888" algn="l" rtl="0" eaLnBrk="1" latinLnBrk="0" hangingPunct="1">
        <a:spcBef>
          <a:spcPct val="20000"/>
        </a:spcBef>
        <a:buClr>
          <a:schemeClr val="accent1">
            <a:lumMod val="50000"/>
          </a:schemeClr>
        </a:buClr>
        <a:buSzPct val="70000"/>
        <a:buFont typeface="Wingdings 2"/>
        <a:buChar char=""/>
        <a:defRPr kumimoji="0" sz="2100" kern="1200">
          <a:solidFill>
            <a:schemeClr val="tx1"/>
          </a:solidFill>
          <a:latin typeface="Arial" pitchFamily="34" charset="0"/>
          <a:ea typeface="+mn-ea"/>
          <a:cs typeface="Arial" pitchFamily="34" charset="0"/>
        </a:defRPr>
      </a:lvl3pPr>
      <a:lvl4pPr marL="1188720" indent="-210312" algn="l" rtl="0" eaLnBrk="1" latinLnBrk="0" hangingPunct="1">
        <a:spcBef>
          <a:spcPct val="20000"/>
        </a:spcBef>
        <a:buClr>
          <a:schemeClr val="accent1">
            <a:lumMod val="50000"/>
          </a:schemeClr>
        </a:buClr>
        <a:buSzPct val="65000"/>
        <a:buFont typeface="Wingdings 2"/>
        <a:buChar char=""/>
        <a:defRPr kumimoji="0" sz="2000" kern="1200">
          <a:solidFill>
            <a:schemeClr val="tx1"/>
          </a:solidFill>
          <a:latin typeface="Arial" pitchFamily="34" charset="0"/>
          <a:ea typeface="+mn-ea"/>
          <a:cs typeface="Arial" pitchFamily="34" charset="0"/>
        </a:defRPr>
      </a:lvl4pPr>
      <a:lvl5pPr marL="1463040" indent="-210312" algn="l" rtl="0" eaLnBrk="1" latinLnBrk="0" hangingPunct="1">
        <a:spcBef>
          <a:spcPct val="20000"/>
        </a:spcBef>
        <a:buClr>
          <a:schemeClr val="accent1">
            <a:lumMod val="50000"/>
          </a:schemeClr>
        </a:buClr>
        <a:buSzPct val="65000"/>
        <a:buFont typeface="Wingdings 2"/>
        <a:buChar char=""/>
        <a:defRPr kumimoji="0" sz="2000" kern="1200">
          <a:solidFill>
            <a:schemeClr val="tx1"/>
          </a:solidFill>
          <a:latin typeface="Arial" pitchFamily="34" charset="0"/>
          <a:ea typeface="+mn-ea"/>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0000">
              <a:schemeClr val="accent1">
                <a:tint val="44500"/>
                <a:satMod val="160000"/>
                <a:lumMod val="20000"/>
                <a:lumOff val="80000"/>
              </a:schemeClr>
            </a:gs>
            <a:gs pos="100000">
              <a:schemeClr val="accent1">
                <a:tint val="23500"/>
                <a:satMod val="160000"/>
                <a:lumMod val="0"/>
                <a:lumOff val="100000"/>
              </a:schemeClr>
            </a:gs>
          </a:gsLst>
          <a:lin ang="5400000" scaled="0"/>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304800"/>
            <a:ext cx="8229600" cy="1143000"/>
          </a:xfrm>
          <a:prstGeom prst="rect">
            <a:avLst/>
          </a:prstGeom>
        </p:spPr>
        <p:txBody>
          <a:bodyPr vert="horz" lIns="0" rIns="0" bIns="0" anchor="ctr" anchorCtr="0">
            <a:normAutofit/>
            <a:scene3d>
              <a:camera prst="orthographicFront"/>
              <a:lightRig rig="threePt" dir="t"/>
            </a:scene3d>
            <a:sp3d extrusionH="57150">
              <a:bevelT w="38100" h="38100"/>
              <a:extrusionClr>
                <a:schemeClr val="tx1"/>
              </a:extrusionClr>
            </a:sp3d>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600200"/>
            <a:ext cx="8229600" cy="47244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8" name="Slide Number Placeholder 17"/>
          <p:cNvSpPr>
            <a:spLocks noGrp="1"/>
          </p:cNvSpPr>
          <p:nvPr>
            <p:ph type="sldNum" sz="quarter" idx="4"/>
          </p:nvPr>
        </p:nvSpPr>
        <p:spPr>
          <a:xfrm>
            <a:off x="7924800" y="6324600"/>
            <a:ext cx="762000" cy="212725"/>
          </a:xfrm>
          <a:prstGeom prst="rect">
            <a:avLst/>
          </a:prstGeom>
        </p:spPr>
        <p:txBody>
          <a:bodyPr vert="horz" lIns="0" tIns="0" rIns="0" bIns="0" anchor="b"/>
          <a:lstStyle>
            <a:lvl1pPr algn="ctr" eaLnBrk="1" latinLnBrk="0" hangingPunct="1">
              <a:defRPr kumimoji="0" sz="1200">
                <a:solidFill>
                  <a:schemeClr val="tx2">
                    <a:shade val="90000"/>
                  </a:schemeClr>
                </a:solidFill>
                <a:latin typeface="Arial" pitchFamily="34" charset="0"/>
                <a:cs typeface="Arial" pitchFamily="34" charset="0"/>
              </a:defRPr>
            </a:lvl1pPr>
          </a:lstStyle>
          <a:p>
            <a:fld id="{BB8C5AF3-AEE6-4099-9307-A0BBEAC46A71}" type="slidenum">
              <a:rPr lang="en-CA" smtClean="0">
                <a:solidFill>
                  <a:srgbClr val="04617B">
                    <a:shade val="90000"/>
                  </a:srgbClr>
                </a:solidFill>
              </a:rPr>
              <a:pPr/>
              <a:t>‹#›</a:t>
            </a:fld>
            <a:endParaRPr lang="en-CA" dirty="0">
              <a:solidFill>
                <a:srgbClr val="04617B">
                  <a:shade val="90000"/>
                </a:srgbClr>
              </a:solidFill>
            </a:endParaRPr>
          </a:p>
        </p:txBody>
      </p:sp>
      <p:pic>
        <p:nvPicPr>
          <p:cNvPr id="14" name="Picture 13" descr="ICRP Logo and Title.gif"/>
          <p:cNvPicPr>
            <a:picLocks noChangeAspect="1"/>
          </p:cNvPicPr>
          <p:nvPr userDrawn="1"/>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6256" y="6417742"/>
            <a:ext cx="3812344" cy="318337"/>
          </a:xfrm>
          <a:prstGeom prst="rect">
            <a:avLst/>
          </a:prstGeom>
          <a:ln>
            <a:noFill/>
          </a:ln>
          <a:effectLst/>
        </p:spPr>
      </p:pic>
    </p:spTree>
    <p:extLst>
      <p:ext uri="{BB962C8B-B14F-4D97-AF65-F5344CB8AC3E}">
        <p14:creationId xmlns:p14="http://schemas.microsoft.com/office/powerpoint/2010/main" val="3710998871"/>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Lst>
  <p:transition spd="med">
    <p:fade/>
  </p:transition>
  <p:timing>
    <p:tnLst>
      <p:par>
        <p:cTn id="1" dur="indefinite" restart="never" nodeType="tmRoot"/>
      </p:par>
    </p:tnLst>
  </p:timing>
  <p:hf hdr="0" ftr="0" dt="0"/>
  <p:txStyles>
    <p:titleStyle>
      <a:lvl1pPr algn="ctr" rtl="0" eaLnBrk="1" latinLnBrk="0" hangingPunct="1">
        <a:spcBef>
          <a:spcPct val="0"/>
        </a:spcBef>
        <a:buNone/>
        <a:defRPr kumimoji="0" sz="5000" b="0" kern="1200">
          <a:ln>
            <a:noFill/>
          </a:ln>
          <a:solidFill>
            <a:schemeClr val="tx2"/>
          </a:solidFill>
          <a:effectLst/>
          <a:latin typeface="Arial" pitchFamily="34" charset="0"/>
          <a:ea typeface="+mj-ea"/>
          <a:cs typeface="Arial" pitchFamily="34" charset="0"/>
        </a:defRPr>
      </a:lvl1pPr>
    </p:titleStyle>
    <p:bodyStyle>
      <a:lvl1pPr marL="274320" indent="-274320" algn="l" rtl="0" eaLnBrk="1" latinLnBrk="0" hangingPunct="1">
        <a:spcBef>
          <a:spcPct val="20000"/>
        </a:spcBef>
        <a:buClr>
          <a:schemeClr val="accent1">
            <a:lumMod val="50000"/>
          </a:schemeClr>
        </a:buClr>
        <a:buSzPct val="95000"/>
        <a:buFont typeface="Wingdings 2"/>
        <a:buChar char=""/>
        <a:defRPr kumimoji="0" sz="2600" kern="1200">
          <a:solidFill>
            <a:schemeClr val="tx1"/>
          </a:solidFill>
          <a:latin typeface="Arial" pitchFamily="34" charset="0"/>
          <a:ea typeface="+mn-ea"/>
          <a:cs typeface="Arial" pitchFamily="34" charset="0"/>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Arial" pitchFamily="34" charset="0"/>
          <a:ea typeface="+mn-ea"/>
          <a:cs typeface="Arial" pitchFamily="34" charset="0"/>
        </a:defRPr>
      </a:lvl2pPr>
      <a:lvl3pPr marL="914400" indent="-246888" algn="l" rtl="0" eaLnBrk="1" latinLnBrk="0" hangingPunct="1">
        <a:spcBef>
          <a:spcPct val="20000"/>
        </a:spcBef>
        <a:buClr>
          <a:schemeClr val="accent1">
            <a:lumMod val="50000"/>
          </a:schemeClr>
        </a:buClr>
        <a:buSzPct val="70000"/>
        <a:buFont typeface="Wingdings 2"/>
        <a:buChar char=""/>
        <a:defRPr kumimoji="0" sz="2100" kern="1200">
          <a:solidFill>
            <a:schemeClr val="tx1"/>
          </a:solidFill>
          <a:latin typeface="Arial" pitchFamily="34" charset="0"/>
          <a:ea typeface="+mn-ea"/>
          <a:cs typeface="Arial" pitchFamily="34" charset="0"/>
        </a:defRPr>
      </a:lvl3pPr>
      <a:lvl4pPr marL="1188720" indent="-210312" algn="l" rtl="0" eaLnBrk="1" latinLnBrk="0" hangingPunct="1">
        <a:spcBef>
          <a:spcPct val="20000"/>
        </a:spcBef>
        <a:buClr>
          <a:schemeClr val="accent1">
            <a:lumMod val="50000"/>
          </a:schemeClr>
        </a:buClr>
        <a:buSzPct val="65000"/>
        <a:buFont typeface="Wingdings 2"/>
        <a:buChar char=""/>
        <a:defRPr kumimoji="0" sz="2000" kern="1200">
          <a:solidFill>
            <a:schemeClr val="tx1"/>
          </a:solidFill>
          <a:latin typeface="Arial" pitchFamily="34" charset="0"/>
          <a:ea typeface="+mn-ea"/>
          <a:cs typeface="Arial" pitchFamily="34" charset="0"/>
        </a:defRPr>
      </a:lvl4pPr>
      <a:lvl5pPr marL="1463040" indent="-210312" algn="l" rtl="0" eaLnBrk="1" latinLnBrk="0" hangingPunct="1">
        <a:spcBef>
          <a:spcPct val="20000"/>
        </a:spcBef>
        <a:buClr>
          <a:schemeClr val="accent1">
            <a:lumMod val="50000"/>
          </a:schemeClr>
        </a:buClr>
        <a:buSzPct val="65000"/>
        <a:buFont typeface="Wingdings 2"/>
        <a:buChar char=""/>
        <a:defRPr kumimoji="0" sz="2000" kern="1200">
          <a:solidFill>
            <a:schemeClr val="tx1"/>
          </a:solidFill>
          <a:latin typeface="Arial" pitchFamily="34" charset="0"/>
          <a:ea typeface="+mn-ea"/>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0000">
              <a:schemeClr val="accent1">
                <a:tint val="44500"/>
                <a:satMod val="160000"/>
                <a:lumMod val="20000"/>
                <a:lumOff val="80000"/>
              </a:schemeClr>
            </a:gs>
            <a:gs pos="100000">
              <a:schemeClr val="accent1">
                <a:tint val="23500"/>
                <a:satMod val="160000"/>
                <a:lumMod val="0"/>
                <a:lumOff val="100000"/>
              </a:schemeClr>
            </a:gs>
          </a:gsLst>
          <a:lin ang="5400000" scaled="0"/>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304800"/>
            <a:ext cx="8229600" cy="1143000"/>
          </a:xfrm>
          <a:prstGeom prst="rect">
            <a:avLst/>
          </a:prstGeom>
        </p:spPr>
        <p:txBody>
          <a:bodyPr vert="horz" lIns="0" rIns="0" bIns="0" anchor="ctr" anchorCtr="0">
            <a:normAutofit/>
            <a:scene3d>
              <a:camera prst="orthographicFront"/>
              <a:lightRig rig="threePt" dir="t"/>
            </a:scene3d>
            <a:sp3d extrusionH="57150">
              <a:bevelT w="38100" h="38100"/>
              <a:extrusionClr>
                <a:schemeClr val="tx1"/>
              </a:extrusionClr>
            </a:sp3d>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600200"/>
            <a:ext cx="8229600" cy="47244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8" name="Slide Number Placeholder 17"/>
          <p:cNvSpPr>
            <a:spLocks noGrp="1"/>
          </p:cNvSpPr>
          <p:nvPr>
            <p:ph type="sldNum" sz="quarter" idx="4"/>
          </p:nvPr>
        </p:nvSpPr>
        <p:spPr>
          <a:xfrm>
            <a:off x="7924800" y="6324600"/>
            <a:ext cx="762000" cy="212725"/>
          </a:xfrm>
          <a:prstGeom prst="rect">
            <a:avLst/>
          </a:prstGeom>
        </p:spPr>
        <p:txBody>
          <a:bodyPr vert="horz" lIns="0" tIns="0" rIns="0" bIns="0" anchor="b"/>
          <a:lstStyle>
            <a:lvl1pPr algn="ctr" eaLnBrk="1" latinLnBrk="0" hangingPunct="1">
              <a:defRPr kumimoji="0" sz="1200">
                <a:solidFill>
                  <a:schemeClr val="tx2">
                    <a:shade val="90000"/>
                  </a:schemeClr>
                </a:solidFill>
                <a:latin typeface="Arial" pitchFamily="34" charset="0"/>
                <a:cs typeface="Arial" pitchFamily="34" charset="0"/>
              </a:defRPr>
            </a:lvl1pPr>
          </a:lstStyle>
          <a:p>
            <a:fld id="{BB8C5AF3-AEE6-4099-9307-A0BBEAC46A71}" type="slidenum">
              <a:rPr lang="en-CA" smtClean="0">
                <a:solidFill>
                  <a:srgbClr val="04617B">
                    <a:shade val="90000"/>
                  </a:srgbClr>
                </a:solidFill>
              </a:rPr>
              <a:pPr/>
              <a:t>‹#›</a:t>
            </a:fld>
            <a:endParaRPr lang="en-CA" dirty="0">
              <a:solidFill>
                <a:srgbClr val="04617B">
                  <a:shade val="90000"/>
                </a:srgbClr>
              </a:solidFill>
            </a:endParaRPr>
          </a:p>
        </p:txBody>
      </p:sp>
      <p:pic>
        <p:nvPicPr>
          <p:cNvPr id="14" name="Picture 13" descr="ICRP Logo and Title.gif"/>
          <p:cNvPicPr>
            <a:picLocks noChangeAspect="1"/>
          </p:cNvPicPr>
          <p:nvPr userDrawn="1"/>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6256" y="6417742"/>
            <a:ext cx="3812344" cy="318337"/>
          </a:xfrm>
          <a:prstGeom prst="rect">
            <a:avLst/>
          </a:prstGeom>
          <a:ln>
            <a:noFill/>
          </a:ln>
          <a:effectLst/>
        </p:spPr>
      </p:pic>
    </p:spTree>
    <p:extLst>
      <p:ext uri="{BB962C8B-B14F-4D97-AF65-F5344CB8AC3E}">
        <p14:creationId xmlns:p14="http://schemas.microsoft.com/office/powerpoint/2010/main" val="748558316"/>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Lst>
  <p:transition spd="med">
    <p:fade/>
  </p:transition>
  <p:timing>
    <p:tnLst>
      <p:par>
        <p:cTn id="1" dur="indefinite" restart="never" nodeType="tmRoot"/>
      </p:par>
    </p:tnLst>
  </p:timing>
  <p:hf hdr="0" ftr="0" dt="0"/>
  <p:txStyles>
    <p:titleStyle>
      <a:lvl1pPr algn="ctr" rtl="0" eaLnBrk="1" latinLnBrk="0" hangingPunct="1">
        <a:spcBef>
          <a:spcPct val="0"/>
        </a:spcBef>
        <a:buNone/>
        <a:defRPr kumimoji="0" sz="5000" b="0" kern="1200">
          <a:ln>
            <a:noFill/>
          </a:ln>
          <a:solidFill>
            <a:schemeClr val="tx2"/>
          </a:solidFill>
          <a:effectLst/>
          <a:latin typeface="Arial" pitchFamily="34" charset="0"/>
          <a:ea typeface="+mj-ea"/>
          <a:cs typeface="Arial" pitchFamily="34" charset="0"/>
        </a:defRPr>
      </a:lvl1pPr>
    </p:titleStyle>
    <p:bodyStyle>
      <a:lvl1pPr marL="274320" indent="-274320" algn="l" rtl="0" eaLnBrk="1" latinLnBrk="0" hangingPunct="1">
        <a:spcBef>
          <a:spcPct val="20000"/>
        </a:spcBef>
        <a:buClr>
          <a:schemeClr val="accent1">
            <a:lumMod val="50000"/>
          </a:schemeClr>
        </a:buClr>
        <a:buSzPct val="95000"/>
        <a:buFont typeface="Wingdings 2"/>
        <a:buChar char=""/>
        <a:defRPr kumimoji="0" sz="2600" kern="1200">
          <a:solidFill>
            <a:schemeClr val="tx1"/>
          </a:solidFill>
          <a:latin typeface="Arial" pitchFamily="34" charset="0"/>
          <a:ea typeface="+mn-ea"/>
          <a:cs typeface="Arial" pitchFamily="34" charset="0"/>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Arial" pitchFamily="34" charset="0"/>
          <a:ea typeface="+mn-ea"/>
          <a:cs typeface="Arial" pitchFamily="34" charset="0"/>
        </a:defRPr>
      </a:lvl2pPr>
      <a:lvl3pPr marL="914400" indent="-246888" algn="l" rtl="0" eaLnBrk="1" latinLnBrk="0" hangingPunct="1">
        <a:spcBef>
          <a:spcPct val="20000"/>
        </a:spcBef>
        <a:buClr>
          <a:schemeClr val="accent1">
            <a:lumMod val="50000"/>
          </a:schemeClr>
        </a:buClr>
        <a:buSzPct val="70000"/>
        <a:buFont typeface="Wingdings 2"/>
        <a:buChar char=""/>
        <a:defRPr kumimoji="0" sz="2100" kern="1200">
          <a:solidFill>
            <a:schemeClr val="tx1"/>
          </a:solidFill>
          <a:latin typeface="Arial" pitchFamily="34" charset="0"/>
          <a:ea typeface="+mn-ea"/>
          <a:cs typeface="Arial" pitchFamily="34" charset="0"/>
        </a:defRPr>
      </a:lvl3pPr>
      <a:lvl4pPr marL="1188720" indent="-210312" algn="l" rtl="0" eaLnBrk="1" latinLnBrk="0" hangingPunct="1">
        <a:spcBef>
          <a:spcPct val="20000"/>
        </a:spcBef>
        <a:buClr>
          <a:schemeClr val="accent1">
            <a:lumMod val="50000"/>
          </a:schemeClr>
        </a:buClr>
        <a:buSzPct val="65000"/>
        <a:buFont typeface="Wingdings 2"/>
        <a:buChar char=""/>
        <a:defRPr kumimoji="0" sz="2000" kern="1200">
          <a:solidFill>
            <a:schemeClr val="tx1"/>
          </a:solidFill>
          <a:latin typeface="Arial" pitchFamily="34" charset="0"/>
          <a:ea typeface="+mn-ea"/>
          <a:cs typeface="Arial" pitchFamily="34" charset="0"/>
        </a:defRPr>
      </a:lvl4pPr>
      <a:lvl5pPr marL="1463040" indent="-210312" algn="l" rtl="0" eaLnBrk="1" latinLnBrk="0" hangingPunct="1">
        <a:spcBef>
          <a:spcPct val="20000"/>
        </a:spcBef>
        <a:buClr>
          <a:schemeClr val="accent1">
            <a:lumMod val="50000"/>
          </a:schemeClr>
        </a:buClr>
        <a:buSzPct val="65000"/>
        <a:buFont typeface="Wingdings 2"/>
        <a:buChar char=""/>
        <a:defRPr kumimoji="0" sz="2000" kern="1200">
          <a:solidFill>
            <a:schemeClr val="tx1"/>
          </a:solidFill>
          <a:latin typeface="Arial" pitchFamily="34" charset="0"/>
          <a:ea typeface="+mn-ea"/>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0000">
              <a:schemeClr val="accent1">
                <a:tint val="44500"/>
                <a:satMod val="160000"/>
                <a:lumMod val="20000"/>
                <a:lumOff val="80000"/>
              </a:schemeClr>
            </a:gs>
            <a:gs pos="100000">
              <a:schemeClr val="accent1">
                <a:tint val="23500"/>
                <a:satMod val="160000"/>
                <a:lumMod val="0"/>
                <a:lumOff val="100000"/>
              </a:schemeClr>
            </a:gs>
          </a:gsLst>
          <a:lin ang="5400000" scaled="0"/>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304800"/>
            <a:ext cx="8229600" cy="1143000"/>
          </a:xfrm>
          <a:prstGeom prst="rect">
            <a:avLst/>
          </a:prstGeom>
        </p:spPr>
        <p:txBody>
          <a:bodyPr vert="horz" lIns="0" rIns="0" bIns="0" anchor="ctr" anchorCtr="0">
            <a:normAutofit/>
            <a:scene3d>
              <a:camera prst="orthographicFront"/>
              <a:lightRig rig="threePt" dir="t"/>
            </a:scene3d>
            <a:sp3d extrusionH="57150">
              <a:bevelT w="38100" h="38100"/>
              <a:extrusionClr>
                <a:schemeClr val="tx1"/>
              </a:extrusionClr>
            </a:sp3d>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600200"/>
            <a:ext cx="8229600" cy="47244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8" name="Slide Number Placeholder 17"/>
          <p:cNvSpPr>
            <a:spLocks noGrp="1"/>
          </p:cNvSpPr>
          <p:nvPr>
            <p:ph type="sldNum" sz="quarter" idx="4"/>
          </p:nvPr>
        </p:nvSpPr>
        <p:spPr>
          <a:xfrm>
            <a:off x="7924800" y="6324600"/>
            <a:ext cx="762000" cy="212725"/>
          </a:xfrm>
          <a:prstGeom prst="rect">
            <a:avLst/>
          </a:prstGeom>
        </p:spPr>
        <p:txBody>
          <a:bodyPr vert="horz" lIns="0" tIns="0" rIns="0" bIns="0" anchor="b"/>
          <a:lstStyle>
            <a:lvl1pPr algn="ctr" eaLnBrk="1" latinLnBrk="0" hangingPunct="1">
              <a:defRPr kumimoji="0" sz="1200">
                <a:solidFill>
                  <a:schemeClr val="tx2">
                    <a:shade val="90000"/>
                  </a:schemeClr>
                </a:solidFill>
                <a:latin typeface="Arial" pitchFamily="34" charset="0"/>
                <a:cs typeface="Arial" pitchFamily="34" charset="0"/>
              </a:defRPr>
            </a:lvl1pPr>
          </a:lstStyle>
          <a:p>
            <a:fld id="{BB8C5AF3-AEE6-4099-9307-A0BBEAC46A71}" type="slidenum">
              <a:rPr lang="en-CA" smtClean="0">
                <a:solidFill>
                  <a:srgbClr val="04617B">
                    <a:shade val="90000"/>
                  </a:srgbClr>
                </a:solidFill>
              </a:rPr>
              <a:pPr/>
              <a:t>‹#›</a:t>
            </a:fld>
            <a:endParaRPr lang="en-CA" dirty="0">
              <a:solidFill>
                <a:srgbClr val="04617B">
                  <a:shade val="90000"/>
                </a:srgbClr>
              </a:solidFill>
            </a:endParaRPr>
          </a:p>
        </p:txBody>
      </p:sp>
      <p:pic>
        <p:nvPicPr>
          <p:cNvPr id="14" name="Picture 13" descr="ICRP Logo and Title.gif"/>
          <p:cNvPicPr>
            <a:picLocks noChangeAspect="1"/>
          </p:cNvPicPr>
          <p:nvPr userDrawn="1"/>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6256" y="6417742"/>
            <a:ext cx="3812344" cy="318337"/>
          </a:xfrm>
          <a:prstGeom prst="rect">
            <a:avLst/>
          </a:prstGeom>
          <a:ln>
            <a:noFill/>
          </a:ln>
          <a:effectLst/>
        </p:spPr>
      </p:pic>
    </p:spTree>
    <p:extLst>
      <p:ext uri="{BB962C8B-B14F-4D97-AF65-F5344CB8AC3E}">
        <p14:creationId xmlns:p14="http://schemas.microsoft.com/office/powerpoint/2010/main" val="2756828384"/>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Lst>
  <p:transition spd="med">
    <p:fade/>
  </p:transition>
  <p:timing>
    <p:tnLst>
      <p:par>
        <p:cTn id="1" dur="indefinite" restart="never" nodeType="tmRoot"/>
      </p:par>
    </p:tnLst>
  </p:timing>
  <p:hf hdr="0" ftr="0" dt="0"/>
  <p:txStyles>
    <p:titleStyle>
      <a:lvl1pPr algn="ctr" rtl="0" eaLnBrk="1" latinLnBrk="0" hangingPunct="1">
        <a:spcBef>
          <a:spcPct val="0"/>
        </a:spcBef>
        <a:buNone/>
        <a:defRPr kumimoji="0" sz="5000" b="0" kern="1200">
          <a:ln>
            <a:noFill/>
          </a:ln>
          <a:solidFill>
            <a:schemeClr val="tx2"/>
          </a:solidFill>
          <a:effectLst/>
          <a:latin typeface="Arial" pitchFamily="34" charset="0"/>
          <a:ea typeface="+mj-ea"/>
          <a:cs typeface="Arial" pitchFamily="34" charset="0"/>
        </a:defRPr>
      </a:lvl1pPr>
    </p:titleStyle>
    <p:bodyStyle>
      <a:lvl1pPr marL="274320" indent="-274320" algn="l" rtl="0" eaLnBrk="1" latinLnBrk="0" hangingPunct="1">
        <a:spcBef>
          <a:spcPct val="20000"/>
        </a:spcBef>
        <a:buClr>
          <a:schemeClr val="accent1">
            <a:lumMod val="50000"/>
          </a:schemeClr>
        </a:buClr>
        <a:buSzPct val="95000"/>
        <a:buFont typeface="Wingdings 2"/>
        <a:buChar char=""/>
        <a:defRPr kumimoji="0" sz="2600" kern="1200">
          <a:solidFill>
            <a:schemeClr val="tx1"/>
          </a:solidFill>
          <a:latin typeface="Arial" pitchFamily="34" charset="0"/>
          <a:ea typeface="+mn-ea"/>
          <a:cs typeface="Arial" pitchFamily="34" charset="0"/>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Arial" pitchFamily="34" charset="0"/>
          <a:ea typeface="+mn-ea"/>
          <a:cs typeface="Arial" pitchFamily="34" charset="0"/>
        </a:defRPr>
      </a:lvl2pPr>
      <a:lvl3pPr marL="914400" indent="-246888" algn="l" rtl="0" eaLnBrk="1" latinLnBrk="0" hangingPunct="1">
        <a:spcBef>
          <a:spcPct val="20000"/>
        </a:spcBef>
        <a:buClr>
          <a:schemeClr val="accent1">
            <a:lumMod val="50000"/>
          </a:schemeClr>
        </a:buClr>
        <a:buSzPct val="70000"/>
        <a:buFont typeface="Wingdings 2"/>
        <a:buChar char=""/>
        <a:defRPr kumimoji="0" sz="2100" kern="1200">
          <a:solidFill>
            <a:schemeClr val="tx1"/>
          </a:solidFill>
          <a:latin typeface="Arial" pitchFamily="34" charset="0"/>
          <a:ea typeface="+mn-ea"/>
          <a:cs typeface="Arial" pitchFamily="34" charset="0"/>
        </a:defRPr>
      </a:lvl3pPr>
      <a:lvl4pPr marL="1188720" indent="-210312" algn="l" rtl="0" eaLnBrk="1" latinLnBrk="0" hangingPunct="1">
        <a:spcBef>
          <a:spcPct val="20000"/>
        </a:spcBef>
        <a:buClr>
          <a:schemeClr val="accent1">
            <a:lumMod val="50000"/>
          </a:schemeClr>
        </a:buClr>
        <a:buSzPct val="65000"/>
        <a:buFont typeface="Wingdings 2"/>
        <a:buChar char=""/>
        <a:defRPr kumimoji="0" sz="2000" kern="1200">
          <a:solidFill>
            <a:schemeClr val="tx1"/>
          </a:solidFill>
          <a:latin typeface="Arial" pitchFamily="34" charset="0"/>
          <a:ea typeface="+mn-ea"/>
          <a:cs typeface="Arial" pitchFamily="34" charset="0"/>
        </a:defRPr>
      </a:lvl4pPr>
      <a:lvl5pPr marL="1463040" indent="-210312" algn="l" rtl="0" eaLnBrk="1" latinLnBrk="0" hangingPunct="1">
        <a:spcBef>
          <a:spcPct val="20000"/>
        </a:spcBef>
        <a:buClr>
          <a:schemeClr val="accent1">
            <a:lumMod val="50000"/>
          </a:schemeClr>
        </a:buClr>
        <a:buSzPct val="65000"/>
        <a:buFont typeface="Wingdings 2"/>
        <a:buChar char=""/>
        <a:defRPr kumimoji="0" sz="2000" kern="1200">
          <a:solidFill>
            <a:schemeClr val="tx1"/>
          </a:solidFill>
          <a:latin typeface="Arial" pitchFamily="34" charset="0"/>
          <a:ea typeface="+mn-ea"/>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9FE5F8-B472-4E94-885C-D660E8604547}" type="datetimeFigureOut">
              <a:rPr lang="en-GB" smtClean="0">
                <a:solidFill>
                  <a:prstClr val="black">
                    <a:tint val="75000"/>
                  </a:prstClr>
                </a:solidFill>
              </a:rPr>
              <a:pPr/>
              <a:t>09/06/2015</a:t>
            </a:fld>
            <a:endParaRPr lang="en-GB"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8272ED-E108-4979-A41D-1424DD6A6F70}" type="slidenum">
              <a:rPr lang="en-GB" smtClean="0">
                <a:solidFill>
                  <a:prstClr val="black">
                    <a:tint val="75000"/>
                  </a:prstClr>
                </a:solidFill>
              </a:rPr>
              <a:pPr/>
              <a:t>‹#›</a:t>
            </a:fld>
            <a:endParaRPr lang="en-GB" smtClean="0">
              <a:solidFill>
                <a:prstClr val="black">
                  <a:tint val="75000"/>
                </a:prstClr>
              </a:solidFill>
            </a:endParaRPr>
          </a:p>
        </p:txBody>
      </p:sp>
    </p:spTree>
    <p:extLst>
      <p:ext uri="{BB962C8B-B14F-4D97-AF65-F5344CB8AC3E}">
        <p14:creationId xmlns:p14="http://schemas.microsoft.com/office/powerpoint/2010/main" val="1587461266"/>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9FE5F8-B472-4E94-885C-D660E8604547}" type="datetimeFigureOut">
              <a:rPr lang="en-GB" smtClean="0">
                <a:solidFill>
                  <a:prstClr val="black">
                    <a:tint val="75000"/>
                  </a:prstClr>
                </a:solidFill>
              </a:rPr>
              <a:pPr/>
              <a:t>09/06/2015</a:t>
            </a:fld>
            <a:endParaRPr lang="en-GB"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8272ED-E108-4979-A41D-1424DD6A6F70}" type="slidenum">
              <a:rPr lang="en-GB" smtClean="0">
                <a:solidFill>
                  <a:prstClr val="black">
                    <a:tint val="75000"/>
                  </a:prstClr>
                </a:solidFill>
              </a:rPr>
              <a:pPr/>
              <a:t>‹#›</a:t>
            </a:fld>
            <a:endParaRPr lang="en-GB" smtClean="0">
              <a:solidFill>
                <a:prstClr val="black">
                  <a:tint val="75000"/>
                </a:prstClr>
              </a:solidFill>
            </a:endParaRPr>
          </a:p>
        </p:txBody>
      </p:sp>
    </p:spTree>
    <p:extLst>
      <p:ext uri="{BB962C8B-B14F-4D97-AF65-F5344CB8AC3E}">
        <p14:creationId xmlns:p14="http://schemas.microsoft.com/office/powerpoint/2010/main" val="938138558"/>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9FE5F8-B472-4E94-885C-D660E8604547}" type="datetimeFigureOut">
              <a:rPr lang="en-GB" smtClean="0">
                <a:solidFill>
                  <a:prstClr val="black">
                    <a:tint val="75000"/>
                  </a:prstClr>
                </a:solidFill>
              </a:rPr>
              <a:pPr/>
              <a:t>09/06/2015</a:t>
            </a:fld>
            <a:endParaRPr lang="en-GB"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8272ED-E108-4979-A41D-1424DD6A6F70}" type="slidenum">
              <a:rPr lang="en-GB" smtClean="0">
                <a:solidFill>
                  <a:prstClr val="black">
                    <a:tint val="75000"/>
                  </a:prstClr>
                </a:solidFill>
              </a:rPr>
              <a:pPr/>
              <a:t>‹#›</a:t>
            </a:fld>
            <a:endParaRPr lang="en-GB" smtClean="0">
              <a:solidFill>
                <a:prstClr val="black">
                  <a:tint val="75000"/>
                </a:prstClr>
              </a:solidFill>
            </a:endParaRPr>
          </a:p>
        </p:txBody>
      </p:sp>
    </p:spTree>
    <p:extLst>
      <p:ext uri="{BB962C8B-B14F-4D97-AF65-F5344CB8AC3E}">
        <p14:creationId xmlns:p14="http://schemas.microsoft.com/office/powerpoint/2010/main" val="216740028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9FE5F8-B472-4E94-885C-D660E8604547}" type="datetimeFigureOut">
              <a:rPr lang="en-GB" smtClean="0">
                <a:solidFill>
                  <a:prstClr val="black">
                    <a:tint val="75000"/>
                  </a:prstClr>
                </a:solidFill>
              </a:rPr>
              <a:pPr/>
              <a:t>09/06/2015</a:t>
            </a:fld>
            <a:endParaRPr lang="en-GB"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8272ED-E108-4979-A41D-1424DD6A6F70}" type="slidenum">
              <a:rPr lang="en-GB" smtClean="0">
                <a:solidFill>
                  <a:prstClr val="black">
                    <a:tint val="75000"/>
                  </a:prstClr>
                </a:solidFill>
              </a:rPr>
              <a:pPr/>
              <a:t>‹#›</a:t>
            </a:fld>
            <a:endParaRPr lang="en-GB" smtClean="0">
              <a:solidFill>
                <a:prstClr val="black">
                  <a:tint val="75000"/>
                </a:prstClr>
              </a:solidFill>
            </a:endParaRPr>
          </a:p>
        </p:txBody>
      </p:sp>
    </p:spTree>
    <p:extLst>
      <p:ext uri="{BB962C8B-B14F-4D97-AF65-F5344CB8AC3E}">
        <p14:creationId xmlns:p14="http://schemas.microsoft.com/office/powerpoint/2010/main" val="3324021497"/>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9FE5F8-B472-4E94-885C-D660E8604547}" type="datetimeFigureOut">
              <a:rPr lang="en-GB" smtClean="0">
                <a:solidFill>
                  <a:prstClr val="black">
                    <a:tint val="75000"/>
                  </a:prstClr>
                </a:solidFill>
              </a:rPr>
              <a:pPr/>
              <a:t>09/06/2015</a:t>
            </a:fld>
            <a:endParaRPr lang="en-GB"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8272ED-E108-4979-A41D-1424DD6A6F70}" type="slidenum">
              <a:rPr lang="en-GB" smtClean="0">
                <a:solidFill>
                  <a:prstClr val="black">
                    <a:tint val="75000"/>
                  </a:prstClr>
                </a:solidFill>
              </a:rPr>
              <a:pPr/>
              <a:t>‹#›</a:t>
            </a:fld>
            <a:endParaRPr lang="en-GB" smtClean="0">
              <a:solidFill>
                <a:prstClr val="black">
                  <a:tint val="75000"/>
                </a:prstClr>
              </a:solidFill>
            </a:endParaRPr>
          </a:p>
        </p:txBody>
      </p:sp>
    </p:spTree>
    <p:extLst>
      <p:ext uri="{BB962C8B-B14F-4D97-AF65-F5344CB8AC3E}">
        <p14:creationId xmlns:p14="http://schemas.microsoft.com/office/powerpoint/2010/main" val="3773015851"/>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0000">
              <a:schemeClr val="accent1">
                <a:tint val="44500"/>
                <a:satMod val="160000"/>
                <a:lumMod val="20000"/>
                <a:lumOff val="80000"/>
              </a:schemeClr>
            </a:gs>
            <a:gs pos="100000">
              <a:schemeClr val="accent1">
                <a:tint val="23500"/>
                <a:satMod val="160000"/>
                <a:lumMod val="0"/>
                <a:lumOff val="100000"/>
              </a:schemeClr>
            </a:gs>
          </a:gsLst>
          <a:lin ang="5400000" scaled="0"/>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304800"/>
            <a:ext cx="8229600" cy="1143000"/>
          </a:xfrm>
          <a:prstGeom prst="rect">
            <a:avLst/>
          </a:prstGeom>
        </p:spPr>
        <p:txBody>
          <a:bodyPr vert="horz" lIns="0" rIns="0" bIns="0" anchor="ctr" anchorCtr="0">
            <a:normAutofit/>
            <a:scene3d>
              <a:camera prst="orthographicFront"/>
              <a:lightRig rig="threePt" dir="t"/>
            </a:scene3d>
            <a:sp3d extrusionH="57150">
              <a:bevelT w="38100" h="38100"/>
              <a:extrusionClr>
                <a:schemeClr val="tx1"/>
              </a:extrusionClr>
            </a:sp3d>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600200"/>
            <a:ext cx="8229600" cy="47244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8" name="Slide Number Placeholder 17"/>
          <p:cNvSpPr>
            <a:spLocks noGrp="1"/>
          </p:cNvSpPr>
          <p:nvPr>
            <p:ph type="sldNum" sz="quarter" idx="4"/>
          </p:nvPr>
        </p:nvSpPr>
        <p:spPr>
          <a:xfrm>
            <a:off x="7924800" y="6324600"/>
            <a:ext cx="762000" cy="212725"/>
          </a:xfrm>
          <a:prstGeom prst="rect">
            <a:avLst/>
          </a:prstGeom>
        </p:spPr>
        <p:txBody>
          <a:bodyPr vert="horz" lIns="0" tIns="0" rIns="0" bIns="0" anchor="b"/>
          <a:lstStyle>
            <a:lvl1pPr algn="ctr" eaLnBrk="1" latinLnBrk="0" hangingPunct="1">
              <a:defRPr kumimoji="0" sz="1200">
                <a:solidFill>
                  <a:schemeClr val="tx2">
                    <a:shade val="90000"/>
                  </a:schemeClr>
                </a:solidFill>
                <a:latin typeface="Arial" pitchFamily="34" charset="0"/>
                <a:cs typeface="Arial" pitchFamily="34" charset="0"/>
              </a:defRPr>
            </a:lvl1pPr>
          </a:lstStyle>
          <a:p>
            <a:fld id="{BB8C5AF3-AEE6-4099-9307-A0BBEAC46A71}" type="slidenum">
              <a:rPr lang="en-CA" smtClean="0">
                <a:solidFill>
                  <a:srgbClr val="04617B">
                    <a:shade val="90000"/>
                  </a:srgbClr>
                </a:solidFill>
              </a:rPr>
              <a:pPr/>
              <a:t>‹#›</a:t>
            </a:fld>
            <a:endParaRPr lang="en-CA" dirty="0">
              <a:solidFill>
                <a:srgbClr val="04617B">
                  <a:shade val="90000"/>
                </a:srgbClr>
              </a:solidFill>
            </a:endParaRPr>
          </a:p>
        </p:txBody>
      </p:sp>
      <p:pic>
        <p:nvPicPr>
          <p:cNvPr id="14" name="Picture 13" descr="ICRP Logo and Title.gif"/>
          <p:cNvPicPr>
            <a:picLocks noChangeAspect="1"/>
          </p:cNvPicPr>
          <p:nvPr userDrawn="1"/>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6256" y="6417742"/>
            <a:ext cx="3812344" cy="318337"/>
          </a:xfrm>
          <a:prstGeom prst="rect">
            <a:avLst/>
          </a:prstGeom>
          <a:ln>
            <a:noFill/>
          </a:ln>
          <a:effectLst/>
        </p:spPr>
      </p:pic>
    </p:spTree>
    <p:extLst>
      <p:ext uri="{BB962C8B-B14F-4D97-AF65-F5344CB8AC3E}">
        <p14:creationId xmlns:p14="http://schemas.microsoft.com/office/powerpoint/2010/main" val="3217859105"/>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Lst>
  <p:transition spd="med">
    <p:fade/>
  </p:transition>
  <p:timing>
    <p:tnLst>
      <p:par>
        <p:cTn id="1" dur="indefinite" restart="never" nodeType="tmRoot"/>
      </p:par>
    </p:tnLst>
  </p:timing>
  <p:hf hdr="0" ftr="0" dt="0"/>
  <p:txStyles>
    <p:titleStyle>
      <a:lvl1pPr algn="ctr" rtl="0" eaLnBrk="1" latinLnBrk="0" hangingPunct="1">
        <a:spcBef>
          <a:spcPct val="0"/>
        </a:spcBef>
        <a:buNone/>
        <a:defRPr kumimoji="0" sz="5000" b="0" kern="1200">
          <a:ln>
            <a:noFill/>
          </a:ln>
          <a:solidFill>
            <a:schemeClr val="tx2"/>
          </a:solidFill>
          <a:effectLst/>
          <a:latin typeface="Arial" pitchFamily="34" charset="0"/>
          <a:ea typeface="+mj-ea"/>
          <a:cs typeface="Arial" pitchFamily="34" charset="0"/>
        </a:defRPr>
      </a:lvl1pPr>
    </p:titleStyle>
    <p:bodyStyle>
      <a:lvl1pPr marL="274320" indent="-274320" algn="l" rtl="0" eaLnBrk="1" latinLnBrk="0" hangingPunct="1">
        <a:spcBef>
          <a:spcPct val="20000"/>
        </a:spcBef>
        <a:buClr>
          <a:schemeClr val="accent1">
            <a:lumMod val="50000"/>
          </a:schemeClr>
        </a:buClr>
        <a:buSzPct val="95000"/>
        <a:buFont typeface="Wingdings 2"/>
        <a:buChar char=""/>
        <a:defRPr kumimoji="0" sz="2600" kern="1200">
          <a:solidFill>
            <a:schemeClr val="tx1"/>
          </a:solidFill>
          <a:latin typeface="Arial" pitchFamily="34" charset="0"/>
          <a:ea typeface="+mn-ea"/>
          <a:cs typeface="Arial" pitchFamily="34" charset="0"/>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Arial" pitchFamily="34" charset="0"/>
          <a:ea typeface="+mn-ea"/>
          <a:cs typeface="Arial" pitchFamily="34" charset="0"/>
        </a:defRPr>
      </a:lvl2pPr>
      <a:lvl3pPr marL="914400" indent="-246888" algn="l" rtl="0" eaLnBrk="1" latinLnBrk="0" hangingPunct="1">
        <a:spcBef>
          <a:spcPct val="20000"/>
        </a:spcBef>
        <a:buClr>
          <a:schemeClr val="accent1">
            <a:lumMod val="50000"/>
          </a:schemeClr>
        </a:buClr>
        <a:buSzPct val="70000"/>
        <a:buFont typeface="Wingdings 2"/>
        <a:buChar char=""/>
        <a:defRPr kumimoji="0" sz="2100" kern="1200">
          <a:solidFill>
            <a:schemeClr val="tx1"/>
          </a:solidFill>
          <a:latin typeface="Arial" pitchFamily="34" charset="0"/>
          <a:ea typeface="+mn-ea"/>
          <a:cs typeface="Arial" pitchFamily="34" charset="0"/>
        </a:defRPr>
      </a:lvl3pPr>
      <a:lvl4pPr marL="1188720" indent="-210312" algn="l" rtl="0" eaLnBrk="1" latinLnBrk="0" hangingPunct="1">
        <a:spcBef>
          <a:spcPct val="20000"/>
        </a:spcBef>
        <a:buClr>
          <a:schemeClr val="accent1">
            <a:lumMod val="50000"/>
          </a:schemeClr>
        </a:buClr>
        <a:buSzPct val="65000"/>
        <a:buFont typeface="Wingdings 2"/>
        <a:buChar char=""/>
        <a:defRPr kumimoji="0" sz="2000" kern="1200">
          <a:solidFill>
            <a:schemeClr val="tx1"/>
          </a:solidFill>
          <a:latin typeface="Arial" pitchFamily="34" charset="0"/>
          <a:ea typeface="+mn-ea"/>
          <a:cs typeface="Arial" pitchFamily="34" charset="0"/>
        </a:defRPr>
      </a:lvl4pPr>
      <a:lvl5pPr marL="1463040" indent="-210312" algn="l" rtl="0" eaLnBrk="1" latinLnBrk="0" hangingPunct="1">
        <a:spcBef>
          <a:spcPct val="20000"/>
        </a:spcBef>
        <a:buClr>
          <a:schemeClr val="accent1">
            <a:lumMod val="50000"/>
          </a:schemeClr>
        </a:buClr>
        <a:buSzPct val="65000"/>
        <a:buFont typeface="Wingdings 2"/>
        <a:buChar char=""/>
        <a:defRPr kumimoji="0" sz="2000" kern="1200">
          <a:solidFill>
            <a:schemeClr val="tx1"/>
          </a:solidFill>
          <a:latin typeface="Arial" pitchFamily="34" charset="0"/>
          <a:ea typeface="+mn-ea"/>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0000">
              <a:schemeClr val="accent1">
                <a:tint val="44500"/>
                <a:satMod val="160000"/>
                <a:lumMod val="20000"/>
                <a:lumOff val="80000"/>
              </a:schemeClr>
            </a:gs>
            <a:gs pos="100000">
              <a:schemeClr val="accent1">
                <a:tint val="23500"/>
                <a:satMod val="160000"/>
                <a:lumMod val="0"/>
                <a:lumOff val="100000"/>
              </a:schemeClr>
            </a:gs>
          </a:gsLst>
          <a:lin ang="5400000" scaled="0"/>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304800"/>
            <a:ext cx="8229600" cy="1143000"/>
          </a:xfrm>
          <a:prstGeom prst="rect">
            <a:avLst/>
          </a:prstGeom>
        </p:spPr>
        <p:txBody>
          <a:bodyPr vert="horz" lIns="0" rIns="0" bIns="0" anchor="ctr" anchorCtr="0">
            <a:normAutofit/>
            <a:scene3d>
              <a:camera prst="orthographicFront"/>
              <a:lightRig rig="threePt" dir="t"/>
            </a:scene3d>
            <a:sp3d extrusionH="57150">
              <a:bevelT w="38100" h="38100"/>
              <a:extrusionClr>
                <a:schemeClr val="tx1"/>
              </a:extrusionClr>
            </a:sp3d>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600200"/>
            <a:ext cx="8229600" cy="47244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8" name="Slide Number Placeholder 17"/>
          <p:cNvSpPr>
            <a:spLocks noGrp="1"/>
          </p:cNvSpPr>
          <p:nvPr>
            <p:ph type="sldNum" sz="quarter" idx="4"/>
          </p:nvPr>
        </p:nvSpPr>
        <p:spPr>
          <a:xfrm>
            <a:off x="7924800" y="6324600"/>
            <a:ext cx="762000" cy="212725"/>
          </a:xfrm>
          <a:prstGeom prst="rect">
            <a:avLst/>
          </a:prstGeom>
        </p:spPr>
        <p:txBody>
          <a:bodyPr vert="horz" lIns="0" tIns="0" rIns="0" bIns="0" anchor="b"/>
          <a:lstStyle>
            <a:lvl1pPr algn="ctr" eaLnBrk="1" latinLnBrk="0" hangingPunct="1">
              <a:defRPr kumimoji="0" sz="1200">
                <a:solidFill>
                  <a:schemeClr val="tx2">
                    <a:shade val="90000"/>
                  </a:schemeClr>
                </a:solidFill>
                <a:latin typeface="Arial" pitchFamily="34" charset="0"/>
                <a:cs typeface="Arial" pitchFamily="34" charset="0"/>
              </a:defRPr>
            </a:lvl1pPr>
          </a:lstStyle>
          <a:p>
            <a:fld id="{BB8C5AF3-AEE6-4099-9307-A0BBEAC46A71}" type="slidenum">
              <a:rPr lang="en-CA" smtClean="0">
                <a:solidFill>
                  <a:srgbClr val="04617B">
                    <a:shade val="90000"/>
                  </a:srgbClr>
                </a:solidFill>
              </a:rPr>
              <a:pPr/>
              <a:t>‹#›</a:t>
            </a:fld>
            <a:endParaRPr lang="en-CA" dirty="0">
              <a:solidFill>
                <a:srgbClr val="04617B">
                  <a:shade val="90000"/>
                </a:srgbClr>
              </a:solidFill>
            </a:endParaRPr>
          </a:p>
        </p:txBody>
      </p:sp>
      <p:pic>
        <p:nvPicPr>
          <p:cNvPr id="14" name="Picture 13" descr="ICRP Logo and Title.gif"/>
          <p:cNvPicPr>
            <a:picLocks noChangeAspect="1"/>
          </p:cNvPicPr>
          <p:nvPr userDrawn="1"/>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6256" y="6417742"/>
            <a:ext cx="3812344" cy="318337"/>
          </a:xfrm>
          <a:prstGeom prst="rect">
            <a:avLst/>
          </a:prstGeom>
          <a:ln>
            <a:noFill/>
          </a:ln>
          <a:effectLst/>
        </p:spPr>
      </p:pic>
    </p:spTree>
    <p:extLst>
      <p:ext uri="{BB962C8B-B14F-4D97-AF65-F5344CB8AC3E}">
        <p14:creationId xmlns:p14="http://schemas.microsoft.com/office/powerpoint/2010/main" val="182403908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transition spd="med">
    <p:fade/>
  </p:transition>
  <p:timing>
    <p:tnLst>
      <p:par>
        <p:cTn id="1" dur="indefinite" restart="never" nodeType="tmRoot"/>
      </p:par>
    </p:tnLst>
  </p:timing>
  <p:hf hdr="0" ftr="0" dt="0"/>
  <p:txStyles>
    <p:titleStyle>
      <a:lvl1pPr algn="ctr" rtl="0" eaLnBrk="1" latinLnBrk="0" hangingPunct="1">
        <a:spcBef>
          <a:spcPct val="0"/>
        </a:spcBef>
        <a:buNone/>
        <a:defRPr kumimoji="0" sz="5000" b="0" kern="1200">
          <a:ln>
            <a:noFill/>
          </a:ln>
          <a:solidFill>
            <a:schemeClr val="tx2"/>
          </a:solidFill>
          <a:effectLst/>
          <a:latin typeface="Arial" pitchFamily="34" charset="0"/>
          <a:ea typeface="+mj-ea"/>
          <a:cs typeface="Arial" pitchFamily="34" charset="0"/>
        </a:defRPr>
      </a:lvl1pPr>
    </p:titleStyle>
    <p:bodyStyle>
      <a:lvl1pPr marL="274320" indent="-274320" algn="l" rtl="0" eaLnBrk="1" latinLnBrk="0" hangingPunct="1">
        <a:spcBef>
          <a:spcPct val="20000"/>
        </a:spcBef>
        <a:buClr>
          <a:schemeClr val="accent1">
            <a:lumMod val="50000"/>
          </a:schemeClr>
        </a:buClr>
        <a:buSzPct val="95000"/>
        <a:buFont typeface="Wingdings 2"/>
        <a:buChar char=""/>
        <a:defRPr kumimoji="0" sz="2600" kern="1200">
          <a:solidFill>
            <a:schemeClr val="tx1"/>
          </a:solidFill>
          <a:latin typeface="Arial" pitchFamily="34" charset="0"/>
          <a:ea typeface="+mn-ea"/>
          <a:cs typeface="Arial" pitchFamily="34" charset="0"/>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Arial" pitchFamily="34" charset="0"/>
          <a:ea typeface="+mn-ea"/>
          <a:cs typeface="Arial" pitchFamily="34" charset="0"/>
        </a:defRPr>
      </a:lvl2pPr>
      <a:lvl3pPr marL="914400" indent="-246888" algn="l" rtl="0" eaLnBrk="1" latinLnBrk="0" hangingPunct="1">
        <a:spcBef>
          <a:spcPct val="20000"/>
        </a:spcBef>
        <a:buClr>
          <a:schemeClr val="accent1">
            <a:lumMod val="50000"/>
          </a:schemeClr>
        </a:buClr>
        <a:buSzPct val="70000"/>
        <a:buFont typeface="Wingdings 2"/>
        <a:buChar char=""/>
        <a:defRPr kumimoji="0" sz="2100" kern="1200">
          <a:solidFill>
            <a:schemeClr val="tx1"/>
          </a:solidFill>
          <a:latin typeface="Arial" pitchFamily="34" charset="0"/>
          <a:ea typeface="+mn-ea"/>
          <a:cs typeface="Arial" pitchFamily="34" charset="0"/>
        </a:defRPr>
      </a:lvl3pPr>
      <a:lvl4pPr marL="1188720" indent="-210312" algn="l" rtl="0" eaLnBrk="1" latinLnBrk="0" hangingPunct="1">
        <a:spcBef>
          <a:spcPct val="20000"/>
        </a:spcBef>
        <a:buClr>
          <a:schemeClr val="accent1">
            <a:lumMod val="50000"/>
          </a:schemeClr>
        </a:buClr>
        <a:buSzPct val="65000"/>
        <a:buFont typeface="Wingdings 2"/>
        <a:buChar char=""/>
        <a:defRPr kumimoji="0" sz="2000" kern="1200">
          <a:solidFill>
            <a:schemeClr val="tx1"/>
          </a:solidFill>
          <a:latin typeface="Arial" pitchFamily="34" charset="0"/>
          <a:ea typeface="+mn-ea"/>
          <a:cs typeface="Arial" pitchFamily="34" charset="0"/>
        </a:defRPr>
      </a:lvl4pPr>
      <a:lvl5pPr marL="1463040" indent="-210312" algn="l" rtl="0" eaLnBrk="1" latinLnBrk="0" hangingPunct="1">
        <a:spcBef>
          <a:spcPct val="20000"/>
        </a:spcBef>
        <a:buClr>
          <a:schemeClr val="accent1">
            <a:lumMod val="50000"/>
          </a:schemeClr>
        </a:buClr>
        <a:buSzPct val="65000"/>
        <a:buFont typeface="Wingdings 2"/>
        <a:buChar char=""/>
        <a:defRPr kumimoji="0" sz="2000" kern="1200">
          <a:solidFill>
            <a:schemeClr val="tx1"/>
          </a:solidFill>
          <a:latin typeface="Arial" pitchFamily="34" charset="0"/>
          <a:ea typeface="+mn-ea"/>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0000">
              <a:schemeClr val="accent1">
                <a:tint val="44500"/>
                <a:satMod val="160000"/>
                <a:lumMod val="20000"/>
                <a:lumOff val="80000"/>
              </a:schemeClr>
            </a:gs>
            <a:gs pos="100000">
              <a:schemeClr val="accent1">
                <a:tint val="23500"/>
                <a:satMod val="160000"/>
                <a:lumMod val="0"/>
                <a:lumOff val="100000"/>
              </a:schemeClr>
            </a:gs>
          </a:gsLst>
          <a:lin ang="5400000" scaled="0"/>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304800"/>
            <a:ext cx="8229600" cy="1143000"/>
          </a:xfrm>
          <a:prstGeom prst="rect">
            <a:avLst/>
          </a:prstGeom>
        </p:spPr>
        <p:txBody>
          <a:bodyPr vert="horz" lIns="0" rIns="0" bIns="0" anchor="ctr" anchorCtr="0">
            <a:normAutofit/>
            <a:scene3d>
              <a:camera prst="orthographicFront"/>
              <a:lightRig rig="threePt" dir="t"/>
            </a:scene3d>
            <a:sp3d extrusionH="57150">
              <a:bevelT w="38100" h="38100"/>
              <a:extrusionClr>
                <a:schemeClr val="tx1"/>
              </a:extrusionClr>
            </a:sp3d>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600200"/>
            <a:ext cx="8229600" cy="47244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8" name="Slide Number Placeholder 17"/>
          <p:cNvSpPr>
            <a:spLocks noGrp="1"/>
          </p:cNvSpPr>
          <p:nvPr>
            <p:ph type="sldNum" sz="quarter" idx="4"/>
          </p:nvPr>
        </p:nvSpPr>
        <p:spPr>
          <a:xfrm>
            <a:off x="7924800" y="6324600"/>
            <a:ext cx="762000" cy="212725"/>
          </a:xfrm>
          <a:prstGeom prst="rect">
            <a:avLst/>
          </a:prstGeom>
        </p:spPr>
        <p:txBody>
          <a:bodyPr vert="horz" lIns="0" tIns="0" rIns="0" bIns="0" anchor="b"/>
          <a:lstStyle>
            <a:lvl1pPr algn="ctr" eaLnBrk="1" latinLnBrk="0" hangingPunct="1">
              <a:defRPr kumimoji="0" sz="1200">
                <a:solidFill>
                  <a:schemeClr val="tx2">
                    <a:shade val="90000"/>
                  </a:schemeClr>
                </a:solidFill>
                <a:latin typeface="Arial" pitchFamily="34" charset="0"/>
                <a:cs typeface="Arial" pitchFamily="34" charset="0"/>
              </a:defRPr>
            </a:lvl1pPr>
          </a:lstStyle>
          <a:p>
            <a:fld id="{BB8C5AF3-AEE6-4099-9307-A0BBEAC46A71}" type="slidenum">
              <a:rPr lang="en-CA" smtClean="0">
                <a:solidFill>
                  <a:srgbClr val="04617B">
                    <a:shade val="90000"/>
                  </a:srgbClr>
                </a:solidFill>
              </a:rPr>
              <a:pPr/>
              <a:t>‹#›</a:t>
            </a:fld>
            <a:endParaRPr lang="en-CA" dirty="0">
              <a:solidFill>
                <a:srgbClr val="04617B">
                  <a:shade val="90000"/>
                </a:srgbClr>
              </a:solidFill>
            </a:endParaRPr>
          </a:p>
        </p:txBody>
      </p:sp>
      <p:pic>
        <p:nvPicPr>
          <p:cNvPr id="14" name="Picture 13" descr="ICRP Logo and Title.gif"/>
          <p:cNvPicPr>
            <a:picLocks noChangeAspect="1"/>
          </p:cNvPicPr>
          <p:nvPr userDrawn="1"/>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6256" y="6417742"/>
            <a:ext cx="3812344" cy="318337"/>
          </a:xfrm>
          <a:prstGeom prst="rect">
            <a:avLst/>
          </a:prstGeom>
          <a:ln>
            <a:noFill/>
          </a:ln>
          <a:effectLst/>
        </p:spPr>
      </p:pic>
    </p:spTree>
    <p:extLst>
      <p:ext uri="{BB962C8B-B14F-4D97-AF65-F5344CB8AC3E}">
        <p14:creationId xmlns:p14="http://schemas.microsoft.com/office/powerpoint/2010/main" val="1995143932"/>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Lst>
  <p:transition spd="med">
    <p:fade/>
  </p:transition>
  <p:timing>
    <p:tnLst>
      <p:par>
        <p:cTn id="1" dur="indefinite" restart="never" nodeType="tmRoot"/>
      </p:par>
    </p:tnLst>
  </p:timing>
  <p:hf hdr="0" ftr="0" dt="0"/>
  <p:txStyles>
    <p:titleStyle>
      <a:lvl1pPr algn="ctr" rtl="0" eaLnBrk="1" latinLnBrk="0" hangingPunct="1">
        <a:spcBef>
          <a:spcPct val="0"/>
        </a:spcBef>
        <a:buNone/>
        <a:defRPr kumimoji="0" sz="5000" b="0" kern="1200">
          <a:ln>
            <a:noFill/>
          </a:ln>
          <a:solidFill>
            <a:schemeClr val="tx2"/>
          </a:solidFill>
          <a:effectLst/>
          <a:latin typeface="Arial" pitchFamily="34" charset="0"/>
          <a:ea typeface="+mj-ea"/>
          <a:cs typeface="Arial" pitchFamily="34" charset="0"/>
        </a:defRPr>
      </a:lvl1pPr>
    </p:titleStyle>
    <p:bodyStyle>
      <a:lvl1pPr marL="274320" indent="-274320" algn="l" rtl="0" eaLnBrk="1" latinLnBrk="0" hangingPunct="1">
        <a:spcBef>
          <a:spcPct val="20000"/>
        </a:spcBef>
        <a:buClr>
          <a:schemeClr val="accent1">
            <a:lumMod val="50000"/>
          </a:schemeClr>
        </a:buClr>
        <a:buSzPct val="95000"/>
        <a:buFont typeface="Wingdings 2"/>
        <a:buChar char=""/>
        <a:defRPr kumimoji="0" sz="2600" kern="1200">
          <a:solidFill>
            <a:schemeClr val="tx1"/>
          </a:solidFill>
          <a:latin typeface="Arial" pitchFamily="34" charset="0"/>
          <a:ea typeface="+mn-ea"/>
          <a:cs typeface="Arial" pitchFamily="34" charset="0"/>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Arial" pitchFamily="34" charset="0"/>
          <a:ea typeface="+mn-ea"/>
          <a:cs typeface="Arial" pitchFamily="34" charset="0"/>
        </a:defRPr>
      </a:lvl2pPr>
      <a:lvl3pPr marL="914400" indent="-246888" algn="l" rtl="0" eaLnBrk="1" latinLnBrk="0" hangingPunct="1">
        <a:spcBef>
          <a:spcPct val="20000"/>
        </a:spcBef>
        <a:buClr>
          <a:schemeClr val="accent1">
            <a:lumMod val="50000"/>
          </a:schemeClr>
        </a:buClr>
        <a:buSzPct val="70000"/>
        <a:buFont typeface="Wingdings 2"/>
        <a:buChar char=""/>
        <a:defRPr kumimoji="0" sz="2100" kern="1200">
          <a:solidFill>
            <a:schemeClr val="tx1"/>
          </a:solidFill>
          <a:latin typeface="Arial" pitchFamily="34" charset="0"/>
          <a:ea typeface="+mn-ea"/>
          <a:cs typeface="Arial" pitchFamily="34" charset="0"/>
        </a:defRPr>
      </a:lvl3pPr>
      <a:lvl4pPr marL="1188720" indent="-210312" algn="l" rtl="0" eaLnBrk="1" latinLnBrk="0" hangingPunct="1">
        <a:spcBef>
          <a:spcPct val="20000"/>
        </a:spcBef>
        <a:buClr>
          <a:schemeClr val="accent1">
            <a:lumMod val="50000"/>
          </a:schemeClr>
        </a:buClr>
        <a:buSzPct val="65000"/>
        <a:buFont typeface="Wingdings 2"/>
        <a:buChar char=""/>
        <a:defRPr kumimoji="0" sz="2000" kern="1200">
          <a:solidFill>
            <a:schemeClr val="tx1"/>
          </a:solidFill>
          <a:latin typeface="Arial" pitchFamily="34" charset="0"/>
          <a:ea typeface="+mn-ea"/>
          <a:cs typeface="Arial" pitchFamily="34" charset="0"/>
        </a:defRPr>
      </a:lvl4pPr>
      <a:lvl5pPr marL="1463040" indent="-210312" algn="l" rtl="0" eaLnBrk="1" latinLnBrk="0" hangingPunct="1">
        <a:spcBef>
          <a:spcPct val="20000"/>
        </a:spcBef>
        <a:buClr>
          <a:schemeClr val="accent1">
            <a:lumMod val="50000"/>
          </a:schemeClr>
        </a:buClr>
        <a:buSzPct val="65000"/>
        <a:buFont typeface="Wingdings 2"/>
        <a:buChar char=""/>
        <a:defRPr kumimoji="0" sz="2000" kern="1200">
          <a:solidFill>
            <a:schemeClr val="tx1"/>
          </a:solidFill>
          <a:latin typeface="Arial" pitchFamily="34" charset="0"/>
          <a:ea typeface="+mn-ea"/>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0000">
              <a:schemeClr val="accent1">
                <a:tint val="44500"/>
                <a:satMod val="160000"/>
                <a:lumMod val="20000"/>
                <a:lumOff val="80000"/>
              </a:schemeClr>
            </a:gs>
            <a:gs pos="100000">
              <a:schemeClr val="accent1">
                <a:tint val="23500"/>
                <a:satMod val="160000"/>
                <a:lumMod val="0"/>
                <a:lumOff val="100000"/>
              </a:schemeClr>
            </a:gs>
          </a:gsLst>
          <a:lin ang="5400000" scaled="0"/>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304800"/>
            <a:ext cx="8229600" cy="1143000"/>
          </a:xfrm>
          <a:prstGeom prst="rect">
            <a:avLst/>
          </a:prstGeom>
        </p:spPr>
        <p:txBody>
          <a:bodyPr vert="horz" lIns="0" rIns="0" bIns="0" anchor="ctr" anchorCtr="0">
            <a:normAutofit/>
            <a:scene3d>
              <a:camera prst="orthographicFront"/>
              <a:lightRig rig="threePt" dir="t"/>
            </a:scene3d>
            <a:sp3d extrusionH="57150">
              <a:bevelT w="38100" h="38100"/>
              <a:extrusionClr>
                <a:schemeClr val="tx1"/>
              </a:extrusionClr>
            </a:sp3d>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600200"/>
            <a:ext cx="8229600" cy="47244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8" name="Slide Number Placeholder 17"/>
          <p:cNvSpPr>
            <a:spLocks noGrp="1"/>
          </p:cNvSpPr>
          <p:nvPr>
            <p:ph type="sldNum" sz="quarter" idx="4"/>
          </p:nvPr>
        </p:nvSpPr>
        <p:spPr>
          <a:xfrm>
            <a:off x="7924800" y="6324600"/>
            <a:ext cx="762000" cy="212725"/>
          </a:xfrm>
          <a:prstGeom prst="rect">
            <a:avLst/>
          </a:prstGeom>
        </p:spPr>
        <p:txBody>
          <a:bodyPr vert="horz" lIns="0" tIns="0" rIns="0" bIns="0" anchor="b"/>
          <a:lstStyle>
            <a:lvl1pPr algn="ctr" eaLnBrk="1" latinLnBrk="0" hangingPunct="1">
              <a:defRPr kumimoji="0" sz="1200">
                <a:solidFill>
                  <a:schemeClr val="tx2">
                    <a:shade val="90000"/>
                  </a:schemeClr>
                </a:solidFill>
                <a:latin typeface="Arial" pitchFamily="34" charset="0"/>
                <a:cs typeface="Arial" pitchFamily="34" charset="0"/>
              </a:defRPr>
            </a:lvl1pPr>
          </a:lstStyle>
          <a:p>
            <a:fld id="{BB8C5AF3-AEE6-4099-9307-A0BBEAC46A71}" type="slidenum">
              <a:rPr lang="en-CA" smtClean="0">
                <a:solidFill>
                  <a:srgbClr val="04617B">
                    <a:shade val="90000"/>
                  </a:srgbClr>
                </a:solidFill>
              </a:rPr>
              <a:pPr/>
              <a:t>‹#›</a:t>
            </a:fld>
            <a:endParaRPr lang="en-CA" dirty="0">
              <a:solidFill>
                <a:srgbClr val="04617B">
                  <a:shade val="90000"/>
                </a:srgbClr>
              </a:solidFill>
            </a:endParaRPr>
          </a:p>
        </p:txBody>
      </p:sp>
      <p:pic>
        <p:nvPicPr>
          <p:cNvPr id="14" name="Picture 13" descr="ICRP Logo and Title.gif"/>
          <p:cNvPicPr>
            <a:picLocks noChangeAspect="1"/>
          </p:cNvPicPr>
          <p:nvPr userDrawn="1"/>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6256" y="6417742"/>
            <a:ext cx="3812344" cy="318337"/>
          </a:xfrm>
          <a:prstGeom prst="rect">
            <a:avLst/>
          </a:prstGeom>
          <a:ln>
            <a:noFill/>
          </a:ln>
          <a:effectLst/>
        </p:spPr>
      </p:pic>
    </p:spTree>
    <p:extLst>
      <p:ext uri="{BB962C8B-B14F-4D97-AF65-F5344CB8AC3E}">
        <p14:creationId xmlns:p14="http://schemas.microsoft.com/office/powerpoint/2010/main" val="849037865"/>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Lst>
  <p:transition spd="med">
    <p:fade/>
  </p:transition>
  <p:timing>
    <p:tnLst>
      <p:par>
        <p:cTn id="1" dur="indefinite" restart="never" nodeType="tmRoot"/>
      </p:par>
    </p:tnLst>
  </p:timing>
  <p:hf hdr="0" ftr="0" dt="0"/>
  <p:txStyles>
    <p:titleStyle>
      <a:lvl1pPr algn="ctr" rtl="0" eaLnBrk="1" latinLnBrk="0" hangingPunct="1">
        <a:spcBef>
          <a:spcPct val="0"/>
        </a:spcBef>
        <a:buNone/>
        <a:defRPr kumimoji="0" sz="5000" b="0" kern="1200">
          <a:ln>
            <a:noFill/>
          </a:ln>
          <a:solidFill>
            <a:schemeClr val="tx2"/>
          </a:solidFill>
          <a:effectLst/>
          <a:latin typeface="Arial" pitchFamily="34" charset="0"/>
          <a:ea typeface="+mj-ea"/>
          <a:cs typeface="Arial" pitchFamily="34" charset="0"/>
        </a:defRPr>
      </a:lvl1pPr>
    </p:titleStyle>
    <p:bodyStyle>
      <a:lvl1pPr marL="274320" indent="-274320" algn="l" rtl="0" eaLnBrk="1" latinLnBrk="0" hangingPunct="1">
        <a:spcBef>
          <a:spcPct val="20000"/>
        </a:spcBef>
        <a:buClr>
          <a:schemeClr val="accent1">
            <a:lumMod val="50000"/>
          </a:schemeClr>
        </a:buClr>
        <a:buSzPct val="95000"/>
        <a:buFont typeface="Wingdings 2"/>
        <a:buChar char=""/>
        <a:defRPr kumimoji="0" sz="2600" kern="1200">
          <a:solidFill>
            <a:schemeClr val="tx1"/>
          </a:solidFill>
          <a:latin typeface="Arial" pitchFamily="34" charset="0"/>
          <a:ea typeface="+mn-ea"/>
          <a:cs typeface="Arial" pitchFamily="34" charset="0"/>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Arial" pitchFamily="34" charset="0"/>
          <a:ea typeface="+mn-ea"/>
          <a:cs typeface="Arial" pitchFamily="34" charset="0"/>
        </a:defRPr>
      </a:lvl2pPr>
      <a:lvl3pPr marL="914400" indent="-246888" algn="l" rtl="0" eaLnBrk="1" latinLnBrk="0" hangingPunct="1">
        <a:spcBef>
          <a:spcPct val="20000"/>
        </a:spcBef>
        <a:buClr>
          <a:schemeClr val="accent1">
            <a:lumMod val="50000"/>
          </a:schemeClr>
        </a:buClr>
        <a:buSzPct val="70000"/>
        <a:buFont typeface="Wingdings 2"/>
        <a:buChar char=""/>
        <a:defRPr kumimoji="0" sz="2100" kern="1200">
          <a:solidFill>
            <a:schemeClr val="tx1"/>
          </a:solidFill>
          <a:latin typeface="Arial" pitchFamily="34" charset="0"/>
          <a:ea typeface="+mn-ea"/>
          <a:cs typeface="Arial" pitchFamily="34" charset="0"/>
        </a:defRPr>
      </a:lvl3pPr>
      <a:lvl4pPr marL="1188720" indent="-210312" algn="l" rtl="0" eaLnBrk="1" latinLnBrk="0" hangingPunct="1">
        <a:spcBef>
          <a:spcPct val="20000"/>
        </a:spcBef>
        <a:buClr>
          <a:schemeClr val="accent1">
            <a:lumMod val="50000"/>
          </a:schemeClr>
        </a:buClr>
        <a:buSzPct val="65000"/>
        <a:buFont typeface="Wingdings 2"/>
        <a:buChar char=""/>
        <a:defRPr kumimoji="0" sz="2000" kern="1200">
          <a:solidFill>
            <a:schemeClr val="tx1"/>
          </a:solidFill>
          <a:latin typeface="Arial" pitchFamily="34" charset="0"/>
          <a:ea typeface="+mn-ea"/>
          <a:cs typeface="Arial" pitchFamily="34" charset="0"/>
        </a:defRPr>
      </a:lvl4pPr>
      <a:lvl5pPr marL="1463040" indent="-210312" algn="l" rtl="0" eaLnBrk="1" latinLnBrk="0" hangingPunct="1">
        <a:spcBef>
          <a:spcPct val="20000"/>
        </a:spcBef>
        <a:buClr>
          <a:schemeClr val="accent1">
            <a:lumMod val="50000"/>
          </a:schemeClr>
        </a:buClr>
        <a:buSzPct val="65000"/>
        <a:buFont typeface="Wingdings 2"/>
        <a:buChar char=""/>
        <a:defRPr kumimoji="0" sz="2000" kern="1200">
          <a:solidFill>
            <a:schemeClr val="tx1"/>
          </a:solidFill>
          <a:latin typeface="Arial" pitchFamily="34" charset="0"/>
          <a:ea typeface="+mn-ea"/>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0000">
              <a:schemeClr val="accent1">
                <a:tint val="44500"/>
                <a:satMod val="160000"/>
                <a:lumMod val="20000"/>
                <a:lumOff val="80000"/>
              </a:schemeClr>
            </a:gs>
            <a:gs pos="100000">
              <a:schemeClr val="accent1">
                <a:tint val="23500"/>
                <a:satMod val="160000"/>
                <a:lumMod val="0"/>
                <a:lumOff val="100000"/>
              </a:schemeClr>
            </a:gs>
          </a:gsLst>
          <a:lin ang="5400000" scaled="0"/>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304800"/>
            <a:ext cx="8229600" cy="1143000"/>
          </a:xfrm>
          <a:prstGeom prst="rect">
            <a:avLst/>
          </a:prstGeom>
        </p:spPr>
        <p:txBody>
          <a:bodyPr vert="horz" lIns="0" rIns="0" bIns="0" anchor="ctr" anchorCtr="0">
            <a:normAutofit/>
            <a:scene3d>
              <a:camera prst="orthographicFront"/>
              <a:lightRig rig="threePt" dir="t"/>
            </a:scene3d>
            <a:sp3d extrusionH="57150">
              <a:bevelT w="38100" h="38100"/>
              <a:extrusionClr>
                <a:schemeClr val="tx1"/>
              </a:extrusionClr>
            </a:sp3d>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600200"/>
            <a:ext cx="8229600" cy="47244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8" name="Slide Number Placeholder 17"/>
          <p:cNvSpPr>
            <a:spLocks noGrp="1"/>
          </p:cNvSpPr>
          <p:nvPr>
            <p:ph type="sldNum" sz="quarter" idx="4"/>
          </p:nvPr>
        </p:nvSpPr>
        <p:spPr>
          <a:xfrm>
            <a:off x="7924800" y="6324600"/>
            <a:ext cx="762000" cy="212725"/>
          </a:xfrm>
          <a:prstGeom prst="rect">
            <a:avLst/>
          </a:prstGeom>
        </p:spPr>
        <p:txBody>
          <a:bodyPr vert="horz" lIns="0" tIns="0" rIns="0" bIns="0" anchor="b"/>
          <a:lstStyle>
            <a:lvl1pPr algn="ctr" eaLnBrk="1" latinLnBrk="0" hangingPunct="1">
              <a:defRPr kumimoji="0" sz="1200">
                <a:solidFill>
                  <a:schemeClr val="tx2">
                    <a:shade val="90000"/>
                  </a:schemeClr>
                </a:solidFill>
                <a:latin typeface="Arial" pitchFamily="34" charset="0"/>
                <a:cs typeface="Arial" pitchFamily="34" charset="0"/>
              </a:defRPr>
            </a:lvl1pPr>
          </a:lstStyle>
          <a:p>
            <a:fld id="{BB8C5AF3-AEE6-4099-9307-A0BBEAC46A71}" type="slidenum">
              <a:rPr lang="en-CA" smtClean="0">
                <a:solidFill>
                  <a:srgbClr val="04617B">
                    <a:shade val="90000"/>
                  </a:srgbClr>
                </a:solidFill>
              </a:rPr>
              <a:pPr/>
              <a:t>‹#›</a:t>
            </a:fld>
            <a:endParaRPr lang="en-CA" dirty="0">
              <a:solidFill>
                <a:srgbClr val="04617B">
                  <a:shade val="90000"/>
                </a:srgbClr>
              </a:solidFill>
            </a:endParaRPr>
          </a:p>
        </p:txBody>
      </p:sp>
      <p:pic>
        <p:nvPicPr>
          <p:cNvPr id="14" name="Picture 13" descr="ICRP Logo and Title.gif"/>
          <p:cNvPicPr>
            <a:picLocks noChangeAspect="1"/>
          </p:cNvPicPr>
          <p:nvPr userDrawn="1"/>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6256" y="6417742"/>
            <a:ext cx="3812344" cy="318337"/>
          </a:xfrm>
          <a:prstGeom prst="rect">
            <a:avLst/>
          </a:prstGeom>
          <a:ln>
            <a:noFill/>
          </a:ln>
          <a:effectLst/>
        </p:spPr>
      </p:pic>
    </p:spTree>
    <p:extLst>
      <p:ext uri="{BB962C8B-B14F-4D97-AF65-F5344CB8AC3E}">
        <p14:creationId xmlns:p14="http://schemas.microsoft.com/office/powerpoint/2010/main" val="3703733925"/>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Lst>
  <p:transition spd="med">
    <p:fade/>
  </p:transition>
  <p:timing>
    <p:tnLst>
      <p:par>
        <p:cTn id="1" dur="indefinite" restart="never" nodeType="tmRoot"/>
      </p:par>
    </p:tnLst>
  </p:timing>
  <p:hf hdr="0" ftr="0" dt="0"/>
  <p:txStyles>
    <p:titleStyle>
      <a:lvl1pPr algn="ctr" rtl="0" eaLnBrk="1" latinLnBrk="0" hangingPunct="1">
        <a:spcBef>
          <a:spcPct val="0"/>
        </a:spcBef>
        <a:buNone/>
        <a:defRPr kumimoji="0" sz="5000" b="0" kern="1200">
          <a:ln>
            <a:noFill/>
          </a:ln>
          <a:solidFill>
            <a:schemeClr val="tx2"/>
          </a:solidFill>
          <a:effectLst/>
          <a:latin typeface="Arial" pitchFamily="34" charset="0"/>
          <a:ea typeface="+mj-ea"/>
          <a:cs typeface="Arial" pitchFamily="34" charset="0"/>
        </a:defRPr>
      </a:lvl1pPr>
    </p:titleStyle>
    <p:bodyStyle>
      <a:lvl1pPr marL="274320" indent="-274320" algn="l" rtl="0" eaLnBrk="1" latinLnBrk="0" hangingPunct="1">
        <a:spcBef>
          <a:spcPct val="20000"/>
        </a:spcBef>
        <a:buClr>
          <a:schemeClr val="accent1">
            <a:lumMod val="50000"/>
          </a:schemeClr>
        </a:buClr>
        <a:buSzPct val="95000"/>
        <a:buFont typeface="Wingdings 2"/>
        <a:buChar char=""/>
        <a:defRPr kumimoji="0" sz="2600" kern="1200">
          <a:solidFill>
            <a:schemeClr val="tx1"/>
          </a:solidFill>
          <a:latin typeface="Arial" pitchFamily="34" charset="0"/>
          <a:ea typeface="+mn-ea"/>
          <a:cs typeface="Arial" pitchFamily="34" charset="0"/>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Arial" pitchFamily="34" charset="0"/>
          <a:ea typeface="+mn-ea"/>
          <a:cs typeface="Arial" pitchFamily="34" charset="0"/>
        </a:defRPr>
      </a:lvl2pPr>
      <a:lvl3pPr marL="914400" indent="-246888" algn="l" rtl="0" eaLnBrk="1" latinLnBrk="0" hangingPunct="1">
        <a:spcBef>
          <a:spcPct val="20000"/>
        </a:spcBef>
        <a:buClr>
          <a:schemeClr val="accent1">
            <a:lumMod val="50000"/>
          </a:schemeClr>
        </a:buClr>
        <a:buSzPct val="70000"/>
        <a:buFont typeface="Wingdings 2"/>
        <a:buChar char=""/>
        <a:defRPr kumimoji="0" sz="2100" kern="1200">
          <a:solidFill>
            <a:schemeClr val="tx1"/>
          </a:solidFill>
          <a:latin typeface="Arial" pitchFamily="34" charset="0"/>
          <a:ea typeface="+mn-ea"/>
          <a:cs typeface="Arial" pitchFamily="34" charset="0"/>
        </a:defRPr>
      </a:lvl3pPr>
      <a:lvl4pPr marL="1188720" indent="-210312" algn="l" rtl="0" eaLnBrk="1" latinLnBrk="0" hangingPunct="1">
        <a:spcBef>
          <a:spcPct val="20000"/>
        </a:spcBef>
        <a:buClr>
          <a:schemeClr val="accent1">
            <a:lumMod val="50000"/>
          </a:schemeClr>
        </a:buClr>
        <a:buSzPct val="65000"/>
        <a:buFont typeface="Wingdings 2"/>
        <a:buChar char=""/>
        <a:defRPr kumimoji="0" sz="2000" kern="1200">
          <a:solidFill>
            <a:schemeClr val="tx1"/>
          </a:solidFill>
          <a:latin typeface="Arial" pitchFamily="34" charset="0"/>
          <a:ea typeface="+mn-ea"/>
          <a:cs typeface="Arial" pitchFamily="34" charset="0"/>
        </a:defRPr>
      </a:lvl4pPr>
      <a:lvl5pPr marL="1463040" indent="-210312" algn="l" rtl="0" eaLnBrk="1" latinLnBrk="0" hangingPunct="1">
        <a:spcBef>
          <a:spcPct val="20000"/>
        </a:spcBef>
        <a:buClr>
          <a:schemeClr val="accent1">
            <a:lumMod val="50000"/>
          </a:schemeClr>
        </a:buClr>
        <a:buSzPct val="65000"/>
        <a:buFont typeface="Wingdings 2"/>
        <a:buChar char=""/>
        <a:defRPr kumimoji="0" sz="2000" kern="1200">
          <a:solidFill>
            <a:schemeClr val="tx1"/>
          </a:solidFill>
          <a:latin typeface="Arial" pitchFamily="34" charset="0"/>
          <a:ea typeface="+mn-ea"/>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0000">
              <a:schemeClr val="accent1">
                <a:tint val="44500"/>
                <a:satMod val="160000"/>
                <a:lumMod val="20000"/>
                <a:lumOff val="80000"/>
              </a:schemeClr>
            </a:gs>
            <a:gs pos="100000">
              <a:schemeClr val="accent1">
                <a:tint val="23500"/>
                <a:satMod val="160000"/>
                <a:lumMod val="0"/>
                <a:lumOff val="100000"/>
              </a:schemeClr>
            </a:gs>
          </a:gsLst>
          <a:lin ang="5400000" scaled="0"/>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304800"/>
            <a:ext cx="8229600" cy="1143000"/>
          </a:xfrm>
          <a:prstGeom prst="rect">
            <a:avLst/>
          </a:prstGeom>
        </p:spPr>
        <p:txBody>
          <a:bodyPr vert="horz" lIns="0" rIns="0" bIns="0" anchor="ctr" anchorCtr="0">
            <a:normAutofit/>
            <a:scene3d>
              <a:camera prst="orthographicFront"/>
              <a:lightRig rig="threePt" dir="t"/>
            </a:scene3d>
            <a:sp3d extrusionH="57150">
              <a:bevelT w="38100" h="38100"/>
              <a:extrusionClr>
                <a:schemeClr val="tx1"/>
              </a:extrusionClr>
            </a:sp3d>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600200"/>
            <a:ext cx="8229600" cy="47244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8" name="Slide Number Placeholder 17"/>
          <p:cNvSpPr>
            <a:spLocks noGrp="1"/>
          </p:cNvSpPr>
          <p:nvPr>
            <p:ph type="sldNum" sz="quarter" idx="4"/>
          </p:nvPr>
        </p:nvSpPr>
        <p:spPr>
          <a:xfrm>
            <a:off x="7924800" y="6324600"/>
            <a:ext cx="762000" cy="212725"/>
          </a:xfrm>
          <a:prstGeom prst="rect">
            <a:avLst/>
          </a:prstGeom>
        </p:spPr>
        <p:txBody>
          <a:bodyPr vert="horz" lIns="0" tIns="0" rIns="0" bIns="0" anchor="b"/>
          <a:lstStyle>
            <a:lvl1pPr algn="ctr" eaLnBrk="1" latinLnBrk="0" hangingPunct="1">
              <a:defRPr kumimoji="0" sz="1200">
                <a:solidFill>
                  <a:schemeClr val="tx2">
                    <a:shade val="90000"/>
                  </a:schemeClr>
                </a:solidFill>
                <a:latin typeface="Arial" pitchFamily="34" charset="0"/>
                <a:cs typeface="Arial" pitchFamily="34" charset="0"/>
              </a:defRPr>
            </a:lvl1pPr>
          </a:lstStyle>
          <a:p>
            <a:fld id="{BB8C5AF3-AEE6-4099-9307-A0BBEAC46A71}" type="slidenum">
              <a:rPr lang="en-CA" smtClean="0">
                <a:solidFill>
                  <a:srgbClr val="04617B">
                    <a:shade val="90000"/>
                  </a:srgbClr>
                </a:solidFill>
              </a:rPr>
              <a:pPr/>
              <a:t>‹#›</a:t>
            </a:fld>
            <a:endParaRPr lang="en-CA" dirty="0">
              <a:solidFill>
                <a:srgbClr val="04617B">
                  <a:shade val="90000"/>
                </a:srgbClr>
              </a:solidFill>
            </a:endParaRPr>
          </a:p>
        </p:txBody>
      </p:sp>
      <p:pic>
        <p:nvPicPr>
          <p:cNvPr id="14" name="Picture 13" descr="ICRP Logo and Title.gif"/>
          <p:cNvPicPr>
            <a:picLocks noChangeAspect="1"/>
          </p:cNvPicPr>
          <p:nvPr userDrawn="1"/>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6256" y="6417742"/>
            <a:ext cx="3812344" cy="318337"/>
          </a:xfrm>
          <a:prstGeom prst="rect">
            <a:avLst/>
          </a:prstGeom>
          <a:ln>
            <a:noFill/>
          </a:ln>
          <a:effectLst/>
        </p:spPr>
      </p:pic>
    </p:spTree>
    <p:extLst>
      <p:ext uri="{BB962C8B-B14F-4D97-AF65-F5344CB8AC3E}">
        <p14:creationId xmlns:p14="http://schemas.microsoft.com/office/powerpoint/2010/main" val="4211534049"/>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Lst>
  <p:transition spd="med">
    <p:fade/>
  </p:transition>
  <p:timing>
    <p:tnLst>
      <p:par>
        <p:cTn id="1" dur="indefinite" restart="never" nodeType="tmRoot"/>
      </p:par>
    </p:tnLst>
  </p:timing>
  <p:hf hdr="0" ftr="0" dt="0"/>
  <p:txStyles>
    <p:titleStyle>
      <a:lvl1pPr algn="ctr" rtl="0" eaLnBrk="1" latinLnBrk="0" hangingPunct="1">
        <a:spcBef>
          <a:spcPct val="0"/>
        </a:spcBef>
        <a:buNone/>
        <a:defRPr kumimoji="0" sz="5000" b="0" kern="1200">
          <a:ln>
            <a:noFill/>
          </a:ln>
          <a:solidFill>
            <a:schemeClr val="tx2"/>
          </a:solidFill>
          <a:effectLst/>
          <a:latin typeface="Arial" pitchFamily="34" charset="0"/>
          <a:ea typeface="+mj-ea"/>
          <a:cs typeface="Arial" pitchFamily="34" charset="0"/>
        </a:defRPr>
      </a:lvl1pPr>
    </p:titleStyle>
    <p:bodyStyle>
      <a:lvl1pPr marL="274320" indent="-274320" algn="l" rtl="0" eaLnBrk="1" latinLnBrk="0" hangingPunct="1">
        <a:spcBef>
          <a:spcPct val="20000"/>
        </a:spcBef>
        <a:buClr>
          <a:schemeClr val="accent1">
            <a:lumMod val="50000"/>
          </a:schemeClr>
        </a:buClr>
        <a:buSzPct val="95000"/>
        <a:buFont typeface="Wingdings 2"/>
        <a:buChar char=""/>
        <a:defRPr kumimoji="0" sz="2600" kern="1200">
          <a:solidFill>
            <a:schemeClr val="tx1"/>
          </a:solidFill>
          <a:latin typeface="Arial" pitchFamily="34" charset="0"/>
          <a:ea typeface="+mn-ea"/>
          <a:cs typeface="Arial" pitchFamily="34" charset="0"/>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Arial" pitchFamily="34" charset="0"/>
          <a:ea typeface="+mn-ea"/>
          <a:cs typeface="Arial" pitchFamily="34" charset="0"/>
        </a:defRPr>
      </a:lvl2pPr>
      <a:lvl3pPr marL="914400" indent="-246888" algn="l" rtl="0" eaLnBrk="1" latinLnBrk="0" hangingPunct="1">
        <a:spcBef>
          <a:spcPct val="20000"/>
        </a:spcBef>
        <a:buClr>
          <a:schemeClr val="accent1">
            <a:lumMod val="50000"/>
          </a:schemeClr>
        </a:buClr>
        <a:buSzPct val="70000"/>
        <a:buFont typeface="Wingdings 2"/>
        <a:buChar char=""/>
        <a:defRPr kumimoji="0" sz="2100" kern="1200">
          <a:solidFill>
            <a:schemeClr val="tx1"/>
          </a:solidFill>
          <a:latin typeface="Arial" pitchFamily="34" charset="0"/>
          <a:ea typeface="+mn-ea"/>
          <a:cs typeface="Arial" pitchFamily="34" charset="0"/>
        </a:defRPr>
      </a:lvl3pPr>
      <a:lvl4pPr marL="1188720" indent="-210312" algn="l" rtl="0" eaLnBrk="1" latinLnBrk="0" hangingPunct="1">
        <a:spcBef>
          <a:spcPct val="20000"/>
        </a:spcBef>
        <a:buClr>
          <a:schemeClr val="accent1">
            <a:lumMod val="50000"/>
          </a:schemeClr>
        </a:buClr>
        <a:buSzPct val="65000"/>
        <a:buFont typeface="Wingdings 2"/>
        <a:buChar char=""/>
        <a:defRPr kumimoji="0" sz="2000" kern="1200">
          <a:solidFill>
            <a:schemeClr val="tx1"/>
          </a:solidFill>
          <a:latin typeface="Arial" pitchFamily="34" charset="0"/>
          <a:ea typeface="+mn-ea"/>
          <a:cs typeface="Arial" pitchFamily="34" charset="0"/>
        </a:defRPr>
      </a:lvl4pPr>
      <a:lvl5pPr marL="1463040" indent="-210312" algn="l" rtl="0" eaLnBrk="1" latinLnBrk="0" hangingPunct="1">
        <a:spcBef>
          <a:spcPct val="20000"/>
        </a:spcBef>
        <a:buClr>
          <a:schemeClr val="accent1">
            <a:lumMod val="50000"/>
          </a:schemeClr>
        </a:buClr>
        <a:buSzPct val="65000"/>
        <a:buFont typeface="Wingdings 2"/>
        <a:buChar char=""/>
        <a:defRPr kumimoji="0" sz="2000" kern="1200">
          <a:solidFill>
            <a:schemeClr val="tx1"/>
          </a:solidFill>
          <a:latin typeface="Arial" pitchFamily="34" charset="0"/>
          <a:ea typeface="+mn-ea"/>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0000">
              <a:schemeClr val="accent1">
                <a:tint val="44500"/>
                <a:satMod val="160000"/>
                <a:lumMod val="20000"/>
                <a:lumOff val="80000"/>
              </a:schemeClr>
            </a:gs>
            <a:gs pos="100000">
              <a:schemeClr val="accent1">
                <a:tint val="23500"/>
                <a:satMod val="160000"/>
                <a:lumMod val="0"/>
                <a:lumOff val="100000"/>
              </a:schemeClr>
            </a:gs>
          </a:gsLst>
          <a:lin ang="5400000" scaled="0"/>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304800"/>
            <a:ext cx="8229600" cy="1143000"/>
          </a:xfrm>
          <a:prstGeom prst="rect">
            <a:avLst/>
          </a:prstGeom>
        </p:spPr>
        <p:txBody>
          <a:bodyPr vert="horz" lIns="0" rIns="0" bIns="0" anchor="ctr" anchorCtr="0">
            <a:normAutofit/>
            <a:scene3d>
              <a:camera prst="orthographicFront"/>
              <a:lightRig rig="threePt" dir="t"/>
            </a:scene3d>
            <a:sp3d extrusionH="57150">
              <a:bevelT w="38100" h="38100"/>
              <a:extrusionClr>
                <a:schemeClr val="tx1"/>
              </a:extrusionClr>
            </a:sp3d>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600200"/>
            <a:ext cx="8229600" cy="47244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8" name="Slide Number Placeholder 17"/>
          <p:cNvSpPr>
            <a:spLocks noGrp="1"/>
          </p:cNvSpPr>
          <p:nvPr>
            <p:ph type="sldNum" sz="quarter" idx="4"/>
          </p:nvPr>
        </p:nvSpPr>
        <p:spPr>
          <a:xfrm>
            <a:off x="7924800" y="6324600"/>
            <a:ext cx="762000" cy="212725"/>
          </a:xfrm>
          <a:prstGeom prst="rect">
            <a:avLst/>
          </a:prstGeom>
        </p:spPr>
        <p:txBody>
          <a:bodyPr vert="horz" lIns="0" tIns="0" rIns="0" bIns="0" anchor="b"/>
          <a:lstStyle>
            <a:lvl1pPr algn="ctr" eaLnBrk="1" latinLnBrk="0" hangingPunct="1">
              <a:defRPr kumimoji="0" sz="1200">
                <a:solidFill>
                  <a:schemeClr val="tx2">
                    <a:shade val="90000"/>
                  </a:schemeClr>
                </a:solidFill>
                <a:latin typeface="Arial" pitchFamily="34" charset="0"/>
                <a:cs typeface="Arial" pitchFamily="34" charset="0"/>
              </a:defRPr>
            </a:lvl1pPr>
          </a:lstStyle>
          <a:p>
            <a:fld id="{BB8C5AF3-AEE6-4099-9307-A0BBEAC46A71}" type="slidenum">
              <a:rPr lang="en-CA" smtClean="0">
                <a:solidFill>
                  <a:srgbClr val="04617B">
                    <a:shade val="90000"/>
                  </a:srgbClr>
                </a:solidFill>
              </a:rPr>
              <a:pPr/>
              <a:t>‹#›</a:t>
            </a:fld>
            <a:endParaRPr lang="en-CA" dirty="0">
              <a:solidFill>
                <a:srgbClr val="04617B">
                  <a:shade val="90000"/>
                </a:srgbClr>
              </a:solidFill>
            </a:endParaRPr>
          </a:p>
        </p:txBody>
      </p:sp>
      <p:pic>
        <p:nvPicPr>
          <p:cNvPr id="14" name="Picture 13" descr="ICRP Logo and Title.gif"/>
          <p:cNvPicPr>
            <a:picLocks noChangeAspect="1"/>
          </p:cNvPicPr>
          <p:nvPr userDrawn="1"/>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6256" y="6417742"/>
            <a:ext cx="3812344" cy="318337"/>
          </a:xfrm>
          <a:prstGeom prst="rect">
            <a:avLst/>
          </a:prstGeom>
          <a:ln>
            <a:noFill/>
          </a:ln>
          <a:effectLst/>
        </p:spPr>
      </p:pic>
    </p:spTree>
    <p:extLst>
      <p:ext uri="{BB962C8B-B14F-4D97-AF65-F5344CB8AC3E}">
        <p14:creationId xmlns:p14="http://schemas.microsoft.com/office/powerpoint/2010/main" val="3174836067"/>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Lst>
  <p:transition spd="med">
    <p:fade/>
  </p:transition>
  <p:timing>
    <p:tnLst>
      <p:par>
        <p:cTn id="1" dur="indefinite" restart="never" nodeType="tmRoot"/>
      </p:par>
    </p:tnLst>
  </p:timing>
  <p:hf hdr="0" ftr="0" dt="0"/>
  <p:txStyles>
    <p:titleStyle>
      <a:lvl1pPr algn="ctr" rtl="0" eaLnBrk="1" latinLnBrk="0" hangingPunct="1">
        <a:spcBef>
          <a:spcPct val="0"/>
        </a:spcBef>
        <a:buNone/>
        <a:defRPr kumimoji="0" sz="5000" b="0" kern="1200">
          <a:ln>
            <a:noFill/>
          </a:ln>
          <a:solidFill>
            <a:schemeClr val="tx2"/>
          </a:solidFill>
          <a:effectLst/>
          <a:latin typeface="Arial" pitchFamily="34" charset="0"/>
          <a:ea typeface="+mj-ea"/>
          <a:cs typeface="Arial" pitchFamily="34" charset="0"/>
        </a:defRPr>
      </a:lvl1pPr>
    </p:titleStyle>
    <p:bodyStyle>
      <a:lvl1pPr marL="274320" indent="-274320" algn="l" rtl="0" eaLnBrk="1" latinLnBrk="0" hangingPunct="1">
        <a:spcBef>
          <a:spcPct val="20000"/>
        </a:spcBef>
        <a:buClr>
          <a:schemeClr val="accent1">
            <a:lumMod val="50000"/>
          </a:schemeClr>
        </a:buClr>
        <a:buSzPct val="95000"/>
        <a:buFont typeface="Wingdings 2"/>
        <a:buChar char=""/>
        <a:defRPr kumimoji="0" sz="2600" kern="1200">
          <a:solidFill>
            <a:schemeClr val="tx1"/>
          </a:solidFill>
          <a:latin typeface="Arial" pitchFamily="34" charset="0"/>
          <a:ea typeface="+mn-ea"/>
          <a:cs typeface="Arial" pitchFamily="34" charset="0"/>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Arial" pitchFamily="34" charset="0"/>
          <a:ea typeface="+mn-ea"/>
          <a:cs typeface="Arial" pitchFamily="34" charset="0"/>
        </a:defRPr>
      </a:lvl2pPr>
      <a:lvl3pPr marL="914400" indent="-246888" algn="l" rtl="0" eaLnBrk="1" latinLnBrk="0" hangingPunct="1">
        <a:spcBef>
          <a:spcPct val="20000"/>
        </a:spcBef>
        <a:buClr>
          <a:schemeClr val="accent1">
            <a:lumMod val="50000"/>
          </a:schemeClr>
        </a:buClr>
        <a:buSzPct val="70000"/>
        <a:buFont typeface="Wingdings 2"/>
        <a:buChar char=""/>
        <a:defRPr kumimoji="0" sz="2100" kern="1200">
          <a:solidFill>
            <a:schemeClr val="tx1"/>
          </a:solidFill>
          <a:latin typeface="Arial" pitchFamily="34" charset="0"/>
          <a:ea typeface="+mn-ea"/>
          <a:cs typeface="Arial" pitchFamily="34" charset="0"/>
        </a:defRPr>
      </a:lvl3pPr>
      <a:lvl4pPr marL="1188720" indent="-210312" algn="l" rtl="0" eaLnBrk="1" latinLnBrk="0" hangingPunct="1">
        <a:spcBef>
          <a:spcPct val="20000"/>
        </a:spcBef>
        <a:buClr>
          <a:schemeClr val="accent1">
            <a:lumMod val="50000"/>
          </a:schemeClr>
        </a:buClr>
        <a:buSzPct val="65000"/>
        <a:buFont typeface="Wingdings 2"/>
        <a:buChar char=""/>
        <a:defRPr kumimoji="0" sz="2000" kern="1200">
          <a:solidFill>
            <a:schemeClr val="tx1"/>
          </a:solidFill>
          <a:latin typeface="Arial" pitchFamily="34" charset="0"/>
          <a:ea typeface="+mn-ea"/>
          <a:cs typeface="Arial" pitchFamily="34" charset="0"/>
        </a:defRPr>
      </a:lvl4pPr>
      <a:lvl5pPr marL="1463040" indent="-210312" algn="l" rtl="0" eaLnBrk="1" latinLnBrk="0" hangingPunct="1">
        <a:spcBef>
          <a:spcPct val="20000"/>
        </a:spcBef>
        <a:buClr>
          <a:schemeClr val="accent1">
            <a:lumMod val="50000"/>
          </a:schemeClr>
        </a:buClr>
        <a:buSzPct val="65000"/>
        <a:buFont typeface="Wingdings 2"/>
        <a:buChar char=""/>
        <a:defRPr kumimoji="0" sz="2000" kern="1200">
          <a:solidFill>
            <a:schemeClr val="tx1"/>
          </a:solidFill>
          <a:latin typeface="Arial" pitchFamily="34" charset="0"/>
          <a:ea typeface="+mn-ea"/>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0000">
              <a:schemeClr val="accent1">
                <a:tint val="44500"/>
                <a:satMod val="160000"/>
                <a:lumMod val="20000"/>
                <a:lumOff val="80000"/>
              </a:schemeClr>
            </a:gs>
            <a:gs pos="100000">
              <a:schemeClr val="accent1">
                <a:tint val="23500"/>
                <a:satMod val="160000"/>
                <a:lumMod val="0"/>
                <a:lumOff val="100000"/>
              </a:schemeClr>
            </a:gs>
          </a:gsLst>
          <a:lin ang="5400000" scaled="0"/>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304800"/>
            <a:ext cx="8229600" cy="1143000"/>
          </a:xfrm>
          <a:prstGeom prst="rect">
            <a:avLst/>
          </a:prstGeom>
        </p:spPr>
        <p:txBody>
          <a:bodyPr vert="horz" lIns="0" rIns="0" bIns="0" anchor="ctr" anchorCtr="0">
            <a:normAutofit/>
            <a:scene3d>
              <a:camera prst="orthographicFront"/>
              <a:lightRig rig="threePt" dir="t"/>
            </a:scene3d>
            <a:sp3d extrusionH="57150">
              <a:bevelT w="38100" h="38100"/>
              <a:extrusionClr>
                <a:schemeClr val="tx1"/>
              </a:extrusionClr>
            </a:sp3d>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600200"/>
            <a:ext cx="8229600" cy="47244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8" name="Slide Number Placeholder 17"/>
          <p:cNvSpPr>
            <a:spLocks noGrp="1"/>
          </p:cNvSpPr>
          <p:nvPr>
            <p:ph type="sldNum" sz="quarter" idx="4"/>
          </p:nvPr>
        </p:nvSpPr>
        <p:spPr>
          <a:xfrm>
            <a:off x="7924800" y="6324600"/>
            <a:ext cx="762000" cy="212725"/>
          </a:xfrm>
          <a:prstGeom prst="rect">
            <a:avLst/>
          </a:prstGeom>
        </p:spPr>
        <p:txBody>
          <a:bodyPr vert="horz" lIns="0" tIns="0" rIns="0" bIns="0" anchor="b"/>
          <a:lstStyle>
            <a:lvl1pPr algn="ctr" eaLnBrk="1" latinLnBrk="0" hangingPunct="1">
              <a:defRPr kumimoji="0" sz="1200">
                <a:solidFill>
                  <a:schemeClr val="tx2">
                    <a:shade val="90000"/>
                  </a:schemeClr>
                </a:solidFill>
                <a:latin typeface="Arial" pitchFamily="34" charset="0"/>
                <a:cs typeface="Arial" pitchFamily="34" charset="0"/>
              </a:defRPr>
            </a:lvl1pPr>
          </a:lstStyle>
          <a:p>
            <a:fld id="{BB8C5AF3-AEE6-4099-9307-A0BBEAC46A71}" type="slidenum">
              <a:rPr lang="en-CA" smtClean="0">
                <a:solidFill>
                  <a:srgbClr val="04617B">
                    <a:shade val="90000"/>
                  </a:srgbClr>
                </a:solidFill>
              </a:rPr>
              <a:pPr/>
              <a:t>‹#›</a:t>
            </a:fld>
            <a:endParaRPr lang="en-CA" dirty="0">
              <a:solidFill>
                <a:srgbClr val="04617B">
                  <a:shade val="90000"/>
                </a:srgbClr>
              </a:solidFill>
            </a:endParaRPr>
          </a:p>
        </p:txBody>
      </p:sp>
      <p:pic>
        <p:nvPicPr>
          <p:cNvPr id="14" name="Picture 13" descr="ICRP Logo and Title.gif"/>
          <p:cNvPicPr>
            <a:picLocks noChangeAspect="1"/>
          </p:cNvPicPr>
          <p:nvPr userDrawn="1"/>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6256" y="6417742"/>
            <a:ext cx="3812344" cy="318337"/>
          </a:xfrm>
          <a:prstGeom prst="rect">
            <a:avLst/>
          </a:prstGeom>
          <a:ln>
            <a:noFill/>
          </a:ln>
          <a:effectLst/>
        </p:spPr>
      </p:pic>
    </p:spTree>
    <p:extLst>
      <p:ext uri="{BB962C8B-B14F-4D97-AF65-F5344CB8AC3E}">
        <p14:creationId xmlns:p14="http://schemas.microsoft.com/office/powerpoint/2010/main" val="2337856295"/>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Lst>
  <p:transition spd="med">
    <p:fade/>
  </p:transition>
  <p:timing>
    <p:tnLst>
      <p:par>
        <p:cTn id="1" dur="indefinite" restart="never" nodeType="tmRoot"/>
      </p:par>
    </p:tnLst>
  </p:timing>
  <p:hf hdr="0" ftr="0" dt="0"/>
  <p:txStyles>
    <p:titleStyle>
      <a:lvl1pPr algn="ctr" rtl="0" eaLnBrk="1" latinLnBrk="0" hangingPunct="1">
        <a:spcBef>
          <a:spcPct val="0"/>
        </a:spcBef>
        <a:buNone/>
        <a:defRPr kumimoji="0" sz="5000" b="0" kern="1200">
          <a:ln>
            <a:noFill/>
          </a:ln>
          <a:solidFill>
            <a:schemeClr val="tx2"/>
          </a:solidFill>
          <a:effectLst/>
          <a:latin typeface="Arial" pitchFamily="34" charset="0"/>
          <a:ea typeface="+mj-ea"/>
          <a:cs typeface="Arial" pitchFamily="34" charset="0"/>
        </a:defRPr>
      </a:lvl1pPr>
    </p:titleStyle>
    <p:bodyStyle>
      <a:lvl1pPr marL="274320" indent="-274320" algn="l" rtl="0" eaLnBrk="1" latinLnBrk="0" hangingPunct="1">
        <a:spcBef>
          <a:spcPct val="20000"/>
        </a:spcBef>
        <a:buClr>
          <a:schemeClr val="accent1">
            <a:lumMod val="50000"/>
          </a:schemeClr>
        </a:buClr>
        <a:buSzPct val="95000"/>
        <a:buFont typeface="Wingdings 2"/>
        <a:buChar char=""/>
        <a:defRPr kumimoji="0" sz="2600" kern="1200">
          <a:solidFill>
            <a:schemeClr val="tx1"/>
          </a:solidFill>
          <a:latin typeface="Arial" pitchFamily="34" charset="0"/>
          <a:ea typeface="+mn-ea"/>
          <a:cs typeface="Arial" pitchFamily="34" charset="0"/>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Arial" pitchFamily="34" charset="0"/>
          <a:ea typeface="+mn-ea"/>
          <a:cs typeface="Arial" pitchFamily="34" charset="0"/>
        </a:defRPr>
      </a:lvl2pPr>
      <a:lvl3pPr marL="914400" indent="-246888" algn="l" rtl="0" eaLnBrk="1" latinLnBrk="0" hangingPunct="1">
        <a:spcBef>
          <a:spcPct val="20000"/>
        </a:spcBef>
        <a:buClr>
          <a:schemeClr val="accent1">
            <a:lumMod val="50000"/>
          </a:schemeClr>
        </a:buClr>
        <a:buSzPct val="70000"/>
        <a:buFont typeface="Wingdings 2"/>
        <a:buChar char=""/>
        <a:defRPr kumimoji="0" sz="2100" kern="1200">
          <a:solidFill>
            <a:schemeClr val="tx1"/>
          </a:solidFill>
          <a:latin typeface="Arial" pitchFamily="34" charset="0"/>
          <a:ea typeface="+mn-ea"/>
          <a:cs typeface="Arial" pitchFamily="34" charset="0"/>
        </a:defRPr>
      </a:lvl3pPr>
      <a:lvl4pPr marL="1188720" indent="-210312" algn="l" rtl="0" eaLnBrk="1" latinLnBrk="0" hangingPunct="1">
        <a:spcBef>
          <a:spcPct val="20000"/>
        </a:spcBef>
        <a:buClr>
          <a:schemeClr val="accent1">
            <a:lumMod val="50000"/>
          </a:schemeClr>
        </a:buClr>
        <a:buSzPct val="65000"/>
        <a:buFont typeface="Wingdings 2"/>
        <a:buChar char=""/>
        <a:defRPr kumimoji="0" sz="2000" kern="1200">
          <a:solidFill>
            <a:schemeClr val="tx1"/>
          </a:solidFill>
          <a:latin typeface="Arial" pitchFamily="34" charset="0"/>
          <a:ea typeface="+mn-ea"/>
          <a:cs typeface="Arial" pitchFamily="34" charset="0"/>
        </a:defRPr>
      </a:lvl4pPr>
      <a:lvl5pPr marL="1463040" indent="-210312" algn="l" rtl="0" eaLnBrk="1" latinLnBrk="0" hangingPunct="1">
        <a:spcBef>
          <a:spcPct val="20000"/>
        </a:spcBef>
        <a:buClr>
          <a:schemeClr val="accent1">
            <a:lumMod val="50000"/>
          </a:schemeClr>
        </a:buClr>
        <a:buSzPct val="65000"/>
        <a:buFont typeface="Wingdings 2"/>
        <a:buChar char=""/>
        <a:defRPr kumimoji="0" sz="2000" kern="1200">
          <a:solidFill>
            <a:schemeClr val="tx1"/>
          </a:solidFill>
          <a:latin typeface="Arial" pitchFamily="34" charset="0"/>
          <a:ea typeface="+mn-ea"/>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0000">
              <a:schemeClr val="accent1">
                <a:tint val="44500"/>
                <a:satMod val="160000"/>
                <a:lumMod val="20000"/>
                <a:lumOff val="80000"/>
              </a:schemeClr>
            </a:gs>
            <a:gs pos="100000">
              <a:schemeClr val="accent1">
                <a:tint val="23500"/>
                <a:satMod val="160000"/>
                <a:lumMod val="0"/>
                <a:lumOff val="100000"/>
              </a:schemeClr>
            </a:gs>
          </a:gsLst>
          <a:lin ang="5400000" scaled="0"/>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304800"/>
            <a:ext cx="8229600" cy="1143000"/>
          </a:xfrm>
          <a:prstGeom prst="rect">
            <a:avLst/>
          </a:prstGeom>
        </p:spPr>
        <p:txBody>
          <a:bodyPr vert="horz" lIns="0" rIns="0" bIns="0" anchor="ctr" anchorCtr="0">
            <a:normAutofit/>
            <a:scene3d>
              <a:camera prst="orthographicFront"/>
              <a:lightRig rig="threePt" dir="t"/>
            </a:scene3d>
            <a:sp3d extrusionH="57150">
              <a:bevelT w="38100" h="38100"/>
              <a:extrusionClr>
                <a:schemeClr val="tx1"/>
              </a:extrusionClr>
            </a:sp3d>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600200"/>
            <a:ext cx="8229600" cy="47244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8" name="Slide Number Placeholder 17"/>
          <p:cNvSpPr>
            <a:spLocks noGrp="1"/>
          </p:cNvSpPr>
          <p:nvPr>
            <p:ph type="sldNum" sz="quarter" idx="4"/>
          </p:nvPr>
        </p:nvSpPr>
        <p:spPr>
          <a:xfrm>
            <a:off x="7924800" y="6324600"/>
            <a:ext cx="762000" cy="212725"/>
          </a:xfrm>
          <a:prstGeom prst="rect">
            <a:avLst/>
          </a:prstGeom>
        </p:spPr>
        <p:txBody>
          <a:bodyPr vert="horz" lIns="0" tIns="0" rIns="0" bIns="0" anchor="b"/>
          <a:lstStyle>
            <a:lvl1pPr algn="ctr" eaLnBrk="1" latinLnBrk="0" hangingPunct="1">
              <a:defRPr kumimoji="0" sz="1200">
                <a:solidFill>
                  <a:schemeClr val="tx2">
                    <a:shade val="90000"/>
                  </a:schemeClr>
                </a:solidFill>
                <a:latin typeface="Arial" pitchFamily="34" charset="0"/>
                <a:cs typeface="Arial" pitchFamily="34" charset="0"/>
              </a:defRPr>
            </a:lvl1pPr>
          </a:lstStyle>
          <a:p>
            <a:fld id="{BB8C5AF3-AEE6-4099-9307-A0BBEAC46A71}" type="slidenum">
              <a:rPr lang="en-CA" smtClean="0">
                <a:solidFill>
                  <a:srgbClr val="04617B">
                    <a:shade val="90000"/>
                  </a:srgbClr>
                </a:solidFill>
              </a:rPr>
              <a:pPr/>
              <a:t>‹#›</a:t>
            </a:fld>
            <a:endParaRPr lang="en-CA" dirty="0">
              <a:solidFill>
                <a:srgbClr val="04617B">
                  <a:shade val="90000"/>
                </a:srgbClr>
              </a:solidFill>
            </a:endParaRPr>
          </a:p>
        </p:txBody>
      </p:sp>
      <p:pic>
        <p:nvPicPr>
          <p:cNvPr id="14" name="Picture 13" descr="ICRP Logo and Title.gif"/>
          <p:cNvPicPr>
            <a:picLocks noChangeAspect="1"/>
          </p:cNvPicPr>
          <p:nvPr userDrawn="1"/>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6256" y="6417742"/>
            <a:ext cx="3812344" cy="318337"/>
          </a:xfrm>
          <a:prstGeom prst="rect">
            <a:avLst/>
          </a:prstGeom>
          <a:ln>
            <a:noFill/>
          </a:ln>
          <a:effectLst/>
        </p:spPr>
      </p:pic>
    </p:spTree>
    <p:extLst>
      <p:ext uri="{BB962C8B-B14F-4D97-AF65-F5344CB8AC3E}">
        <p14:creationId xmlns:p14="http://schemas.microsoft.com/office/powerpoint/2010/main" val="230459936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Lst>
  <p:transition spd="med">
    <p:fade/>
  </p:transition>
  <p:timing>
    <p:tnLst>
      <p:par>
        <p:cTn id="1" dur="indefinite" restart="never" nodeType="tmRoot"/>
      </p:par>
    </p:tnLst>
  </p:timing>
  <p:hf hdr="0" ftr="0" dt="0"/>
  <p:txStyles>
    <p:titleStyle>
      <a:lvl1pPr algn="ctr" rtl="0" eaLnBrk="1" latinLnBrk="0" hangingPunct="1">
        <a:spcBef>
          <a:spcPct val="0"/>
        </a:spcBef>
        <a:buNone/>
        <a:defRPr kumimoji="0" sz="5000" b="0" kern="1200">
          <a:ln>
            <a:noFill/>
          </a:ln>
          <a:solidFill>
            <a:schemeClr val="tx2"/>
          </a:solidFill>
          <a:effectLst/>
          <a:latin typeface="Arial" pitchFamily="34" charset="0"/>
          <a:ea typeface="+mj-ea"/>
          <a:cs typeface="Arial" pitchFamily="34" charset="0"/>
        </a:defRPr>
      </a:lvl1pPr>
    </p:titleStyle>
    <p:bodyStyle>
      <a:lvl1pPr marL="274320" indent="-274320" algn="l" rtl="0" eaLnBrk="1" latinLnBrk="0" hangingPunct="1">
        <a:spcBef>
          <a:spcPct val="20000"/>
        </a:spcBef>
        <a:buClr>
          <a:schemeClr val="accent1">
            <a:lumMod val="50000"/>
          </a:schemeClr>
        </a:buClr>
        <a:buSzPct val="95000"/>
        <a:buFont typeface="Wingdings 2"/>
        <a:buChar char=""/>
        <a:defRPr kumimoji="0" sz="2600" kern="1200">
          <a:solidFill>
            <a:schemeClr val="tx1"/>
          </a:solidFill>
          <a:latin typeface="Arial" pitchFamily="34" charset="0"/>
          <a:ea typeface="+mn-ea"/>
          <a:cs typeface="Arial" pitchFamily="34" charset="0"/>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Arial" pitchFamily="34" charset="0"/>
          <a:ea typeface="+mn-ea"/>
          <a:cs typeface="Arial" pitchFamily="34" charset="0"/>
        </a:defRPr>
      </a:lvl2pPr>
      <a:lvl3pPr marL="914400" indent="-246888" algn="l" rtl="0" eaLnBrk="1" latinLnBrk="0" hangingPunct="1">
        <a:spcBef>
          <a:spcPct val="20000"/>
        </a:spcBef>
        <a:buClr>
          <a:schemeClr val="accent1">
            <a:lumMod val="50000"/>
          </a:schemeClr>
        </a:buClr>
        <a:buSzPct val="70000"/>
        <a:buFont typeface="Wingdings 2"/>
        <a:buChar char=""/>
        <a:defRPr kumimoji="0" sz="2100" kern="1200">
          <a:solidFill>
            <a:schemeClr val="tx1"/>
          </a:solidFill>
          <a:latin typeface="Arial" pitchFamily="34" charset="0"/>
          <a:ea typeface="+mn-ea"/>
          <a:cs typeface="Arial" pitchFamily="34" charset="0"/>
        </a:defRPr>
      </a:lvl3pPr>
      <a:lvl4pPr marL="1188720" indent="-210312" algn="l" rtl="0" eaLnBrk="1" latinLnBrk="0" hangingPunct="1">
        <a:spcBef>
          <a:spcPct val="20000"/>
        </a:spcBef>
        <a:buClr>
          <a:schemeClr val="accent1">
            <a:lumMod val="50000"/>
          </a:schemeClr>
        </a:buClr>
        <a:buSzPct val="65000"/>
        <a:buFont typeface="Wingdings 2"/>
        <a:buChar char=""/>
        <a:defRPr kumimoji="0" sz="2000" kern="1200">
          <a:solidFill>
            <a:schemeClr val="tx1"/>
          </a:solidFill>
          <a:latin typeface="Arial" pitchFamily="34" charset="0"/>
          <a:ea typeface="+mn-ea"/>
          <a:cs typeface="Arial" pitchFamily="34" charset="0"/>
        </a:defRPr>
      </a:lvl4pPr>
      <a:lvl5pPr marL="1463040" indent="-210312" algn="l" rtl="0" eaLnBrk="1" latinLnBrk="0" hangingPunct="1">
        <a:spcBef>
          <a:spcPct val="20000"/>
        </a:spcBef>
        <a:buClr>
          <a:schemeClr val="accent1">
            <a:lumMod val="50000"/>
          </a:schemeClr>
        </a:buClr>
        <a:buSzPct val="65000"/>
        <a:buFont typeface="Wingdings 2"/>
        <a:buChar char=""/>
        <a:defRPr kumimoji="0" sz="2000" kern="1200">
          <a:solidFill>
            <a:schemeClr val="tx1"/>
          </a:solidFill>
          <a:latin typeface="Arial" pitchFamily="34" charset="0"/>
          <a:ea typeface="+mn-ea"/>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0000">
              <a:schemeClr val="accent1">
                <a:tint val="44500"/>
                <a:satMod val="160000"/>
                <a:lumMod val="20000"/>
                <a:lumOff val="80000"/>
              </a:schemeClr>
            </a:gs>
            <a:gs pos="100000">
              <a:schemeClr val="accent1">
                <a:tint val="23500"/>
                <a:satMod val="160000"/>
                <a:lumMod val="0"/>
                <a:lumOff val="100000"/>
              </a:schemeClr>
            </a:gs>
          </a:gsLst>
          <a:lin ang="5400000" scaled="0"/>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304800"/>
            <a:ext cx="8229600" cy="1143000"/>
          </a:xfrm>
          <a:prstGeom prst="rect">
            <a:avLst/>
          </a:prstGeom>
        </p:spPr>
        <p:txBody>
          <a:bodyPr vert="horz" lIns="0" rIns="0" bIns="0" anchor="ctr" anchorCtr="0">
            <a:normAutofit/>
            <a:scene3d>
              <a:camera prst="orthographicFront"/>
              <a:lightRig rig="threePt" dir="t"/>
            </a:scene3d>
            <a:sp3d extrusionH="57150">
              <a:bevelT w="38100" h="38100"/>
              <a:extrusionClr>
                <a:schemeClr val="tx1"/>
              </a:extrusionClr>
            </a:sp3d>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600200"/>
            <a:ext cx="8229600" cy="47244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8" name="Slide Number Placeholder 17"/>
          <p:cNvSpPr>
            <a:spLocks noGrp="1"/>
          </p:cNvSpPr>
          <p:nvPr>
            <p:ph type="sldNum" sz="quarter" idx="4"/>
          </p:nvPr>
        </p:nvSpPr>
        <p:spPr>
          <a:xfrm>
            <a:off x="7924800" y="6324600"/>
            <a:ext cx="762000" cy="212725"/>
          </a:xfrm>
          <a:prstGeom prst="rect">
            <a:avLst/>
          </a:prstGeom>
        </p:spPr>
        <p:txBody>
          <a:bodyPr vert="horz" lIns="0" tIns="0" rIns="0" bIns="0" anchor="b"/>
          <a:lstStyle>
            <a:lvl1pPr algn="ctr" eaLnBrk="1" latinLnBrk="0" hangingPunct="1">
              <a:defRPr kumimoji="0" sz="1200">
                <a:solidFill>
                  <a:schemeClr val="tx2">
                    <a:shade val="90000"/>
                  </a:schemeClr>
                </a:solidFill>
                <a:latin typeface="Arial" pitchFamily="34" charset="0"/>
                <a:cs typeface="Arial" pitchFamily="34" charset="0"/>
              </a:defRPr>
            </a:lvl1pPr>
          </a:lstStyle>
          <a:p>
            <a:fld id="{BB8C5AF3-AEE6-4099-9307-A0BBEAC46A71}" type="slidenum">
              <a:rPr lang="en-CA" smtClean="0">
                <a:solidFill>
                  <a:srgbClr val="04617B">
                    <a:shade val="90000"/>
                  </a:srgbClr>
                </a:solidFill>
              </a:rPr>
              <a:pPr/>
              <a:t>‹#›</a:t>
            </a:fld>
            <a:endParaRPr lang="en-CA" dirty="0">
              <a:solidFill>
                <a:srgbClr val="04617B">
                  <a:shade val="90000"/>
                </a:srgbClr>
              </a:solidFill>
            </a:endParaRPr>
          </a:p>
        </p:txBody>
      </p:sp>
      <p:pic>
        <p:nvPicPr>
          <p:cNvPr id="14" name="Picture 13" descr="ICRP Logo and Title.gif"/>
          <p:cNvPicPr>
            <a:picLocks noChangeAspect="1"/>
          </p:cNvPicPr>
          <p:nvPr userDrawn="1"/>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6256" y="6417742"/>
            <a:ext cx="3812344" cy="318337"/>
          </a:xfrm>
          <a:prstGeom prst="rect">
            <a:avLst/>
          </a:prstGeom>
          <a:ln>
            <a:noFill/>
          </a:ln>
          <a:effectLst/>
        </p:spPr>
      </p:pic>
    </p:spTree>
    <p:extLst>
      <p:ext uri="{BB962C8B-B14F-4D97-AF65-F5344CB8AC3E}">
        <p14:creationId xmlns:p14="http://schemas.microsoft.com/office/powerpoint/2010/main" val="68681547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Lst>
  <p:transition spd="med">
    <p:fade/>
  </p:transition>
  <p:timing>
    <p:tnLst>
      <p:par>
        <p:cTn id="1" dur="indefinite" restart="never" nodeType="tmRoot"/>
      </p:par>
    </p:tnLst>
  </p:timing>
  <p:hf hdr="0" ftr="0" dt="0"/>
  <p:txStyles>
    <p:titleStyle>
      <a:lvl1pPr algn="ctr" rtl="0" eaLnBrk="1" latinLnBrk="0" hangingPunct="1">
        <a:spcBef>
          <a:spcPct val="0"/>
        </a:spcBef>
        <a:buNone/>
        <a:defRPr kumimoji="0" sz="5000" b="0" kern="1200">
          <a:ln>
            <a:noFill/>
          </a:ln>
          <a:solidFill>
            <a:schemeClr val="tx2"/>
          </a:solidFill>
          <a:effectLst/>
          <a:latin typeface="Arial" pitchFamily="34" charset="0"/>
          <a:ea typeface="+mj-ea"/>
          <a:cs typeface="Arial" pitchFamily="34" charset="0"/>
        </a:defRPr>
      </a:lvl1pPr>
    </p:titleStyle>
    <p:bodyStyle>
      <a:lvl1pPr marL="274320" indent="-274320" algn="l" rtl="0" eaLnBrk="1" latinLnBrk="0" hangingPunct="1">
        <a:spcBef>
          <a:spcPct val="20000"/>
        </a:spcBef>
        <a:buClr>
          <a:schemeClr val="accent1">
            <a:lumMod val="50000"/>
          </a:schemeClr>
        </a:buClr>
        <a:buSzPct val="95000"/>
        <a:buFont typeface="Wingdings 2"/>
        <a:buChar char=""/>
        <a:defRPr kumimoji="0" sz="2600" kern="1200">
          <a:solidFill>
            <a:schemeClr val="tx1"/>
          </a:solidFill>
          <a:latin typeface="Arial" pitchFamily="34" charset="0"/>
          <a:ea typeface="+mn-ea"/>
          <a:cs typeface="Arial" pitchFamily="34" charset="0"/>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Arial" pitchFamily="34" charset="0"/>
          <a:ea typeface="+mn-ea"/>
          <a:cs typeface="Arial" pitchFamily="34" charset="0"/>
        </a:defRPr>
      </a:lvl2pPr>
      <a:lvl3pPr marL="914400" indent="-246888" algn="l" rtl="0" eaLnBrk="1" latinLnBrk="0" hangingPunct="1">
        <a:spcBef>
          <a:spcPct val="20000"/>
        </a:spcBef>
        <a:buClr>
          <a:schemeClr val="accent1">
            <a:lumMod val="50000"/>
          </a:schemeClr>
        </a:buClr>
        <a:buSzPct val="70000"/>
        <a:buFont typeface="Wingdings 2"/>
        <a:buChar char=""/>
        <a:defRPr kumimoji="0" sz="2100" kern="1200">
          <a:solidFill>
            <a:schemeClr val="tx1"/>
          </a:solidFill>
          <a:latin typeface="Arial" pitchFamily="34" charset="0"/>
          <a:ea typeface="+mn-ea"/>
          <a:cs typeface="Arial" pitchFamily="34" charset="0"/>
        </a:defRPr>
      </a:lvl3pPr>
      <a:lvl4pPr marL="1188720" indent="-210312" algn="l" rtl="0" eaLnBrk="1" latinLnBrk="0" hangingPunct="1">
        <a:spcBef>
          <a:spcPct val="20000"/>
        </a:spcBef>
        <a:buClr>
          <a:schemeClr val="accent1">
            <a:lumMod val="50000"/>
          </a:schemeClr>
        </a:buClr>
        <a:buSzPct val="65000"/>
        <a:buFont typeface="Wingdings 2"/>
        <a:buChar char=""/>
        <a:defRPr kumimoji="0" sz="2000" kern="1200">
          <a:solidFill>
            <a:schemeClr val="tx1"/>
          </a:solidFill>
          <a:latin typeface="Arial" pitchFamily="34" charset="0"/>
          <a:ea typeface="+mn-ea"/>
          <a:cs typeface="Arial" pitchFamily="34" charset="0"/>
        </a:defRPr>
      </a:lvl4pPr>
      <a:lvl5pPr marL="1463040" indent="-210312" algn="l" rtl="0" eaLnBrk="1" latinLnBrk="0" hangingPunct="1">
        <a:spcBef>
          <a:spcPct val="20000"/>
        </a:spcBef>
        <a:buClr>
          <a:schemeClr val="accent1">
            <a:lumMod val="50000"/>
          </a:schemeClr>
        </a:buClr>
        <a:buSzPct val="65000"/>
        <a:buFont typeface="Wingdings 2"/>
        <a:buChar char=""/>
        <a:defRPr kumimoji="0" sz="2000" kern="1200">
          <a:solidFill>
            <a:schemeClr val="tx1"/>
          </a:solidFill>
          <a:latin typeface="Arial" pitchFamily="34" charset="0"/>
          <a:ea typeface="+mn-ea"/>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304800"/>
            <a:ext cx="8229600" cy="1143000"/>
          </a:xfrm>
          <a:prstGeom prst="rect">
            <a:avLst/>
          </a:prstGeom>
        </p:spPr>
        <p:txBody>
          <a:bodyPr vert="horz" lIns="0" rIns="0" bIns="0" anchor="ctr" anchorCtr="0">
            <a:normAutofit/>
            <a:scene3d>
              <a:camera prst="orthographicFront"/>
              <a:lightRig rig="threePt" dir="t"/>
            </a:scene3d>
            <a:sp3d extrusionH="57150">
              <a:bevelT w="38100" h="38100"/>
              <a:extrusionClr>
                <a:schemeClr val="tx1"/>
              </a:extrusionClr>
            </a:sp3d>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600200"/>
            <a:ext cx="8229600" cy="47244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8" name="Slide Number Placeholder 17"/>
          <p:cNvSpPr>
            <a:spLocks noGrp="1"/>
          </p:cNvSpPr>
          <p:nvPr>
            <p:ph type="sldNum" sz="quarter" idx="4"/>
          </p:nvPr>
        </p:nvSpPr>
        <p:spPr>
          <a:xfrm>
            <a:off x="7924800" y="6324600"/>
            <a:ext cx="762000" cy="212725"/>
          </a:xfrm>
          <a:prstGeom prst="rect">
            <a:avLst/>
          </a:prstGeom>
        </p:spPr>
        <p:txBody>
          <a:bodyPr vert="horz" lIns="0" tIns="0" rIns="0" bIns="0" anchor="b"/>
          <a:lstStyle>
            <a:lvl1pPr algn="ctr" eaLnBrk="1" latinLnBrk="0" hangingPunct="1">
              <a:defRPr kumimoji="0" sz="1200">
                <a:solidFill>
                  <a:schemeClr val="tx2">
                    <a:shade val="90000"/>
                  </a:schemeClr>
                </a:solidFill>
                <a:latin typeface="Arial" pitchFamily="34" charset="0"/>
                <a:cs typeface="Arial" pitchFamily="34" charset="0"/>
              </a:defRPr>
            </a:lvl1pPr>
          </a:lstStyle>
          <a:p>
            <a:fld id="{BB8C5AF3-AEE6-4099-9307-A0BBEAC46A71}" type="slidenum">
              <a:rPr lang="en-CA" smtClean="0">
                <a:solidFill>
                  <a:srgbClr val="04617B">
                    <a:shade val="90000"/>
                  </a:srgbClr>
                </a:solidFill>
              </a:rPr>
              <a:pPr/>
              <a:t>‹#›</a:t>
            </a:fld>
            <a:endParaRPr lang="en-CA" dirty="0">
              <a:solidFill>
                <a:srgbClr val="04617B">
                  <a:shade val="90000"/>
                </a:srgbClr>
              </a:solidFill>
            </a:endParaRPr>
          </a:p>
        </p:txBody>
      </p:sp>
      <p:pic>
        <p:nvPicPr>
          <p:cNvPr id="14" name="Picture 13" descr="ICRP Logo and Title.gif"/>
          <p:cNvPicPr>
            <a:picLocks noChangeAspect="1"/>
          </p:cNvPicPr>
          <p:nvPr userDrawn="1"/>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6256" y="6417742"/>
            <a:ext cx="3812344" cy="318337"/>
          </a:xfrm>
          <a:prstGeom prst="rect">
            <a:avLst/>
          </a:prstGeom>
          <a:ln>
            <a:noFill/>
          </a:ln>
          <a:effectLst/>
        </p:spPr>
      </p:pic>
    </p:spTree>
    <p:extLst>
      <p:ext uri="{BB962C8B-B14F-4D97-AF65-F5344CB8AC3E}">
        <p14:creationId xmlns:p14="http://schemas.microsoft.com/office/powerpoint/2010/main" val="426746454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Lst>
  <p:transition spd="med">
    <p:fade/>
  </p:transition>
  <p:timing>
    <p:tnLst>
      <p:par>
        <p:cTn id="1" dur="indefinite" restart="never" nodeType="tmRoot"/>
      </p:par>
    </p:tnLst>
  </p:timing>
  <p:hf hdr="0" ftr="0" dt="0"/>
  <p:txStyles>
    <p:titleStyle>
      <a:lvl1pPr algn="ctr" rtl="0" eaLnBrk="1" latinLnBrk="0" hangingPunct="1">
        <a:spcBef>
          <a:spcPct val="0"/>
        </a:spcBef>
        <a:buNone/>
        <a:defRPr kumimoji="0" sz="5000" b="0" kern="1200">
          <a:ln>
            <a:noFill/>
          </a:ln>
          <a:solidFill>
            <a:schemeClr val="tx2"/>
          </a:solidFill>
          <a:effectLst/>
          <a:latin typeface="Arial" pitchFamily="34" charset="0"/>
          <a:ea typeface="+mj-ea"/>
          <a:cs typeface="Arial" pitchFamily="34" charset="0"/>
        </a:defRPr>
      </a:lvl1pPr>
    </p:titleStyle>
    <p:bodyStyle>
      <a:lvl1pPr marL="274320" indent="-274320" algn="l" rtl="0" eaLnBrk="1" latinLnBrk="0" hangingPunct="1">
        <a:spcBef>
          <a:spcPct val="20000"/>
        </a:spcBef>
        <a:buClr>
          <a:schemeClr val="accent1">
            <a:lumMod val="50000"/>
          </a:schemeClr>
        </a:buClr>
        <a:buSzPct val="95000"/>
        <a:buFont typeface="Wingdings 2"/>
        <a:buChar char=""/>
        <a:defRPr kumimoji="0" sz="2600" kern="1200">
          <a:solidFill>
            <a:schemeClr val="tx1"/>
          </a:solidFill>
          <a:latin typeface="Arial" pitchFamily="34" charset="0"/>
          <a:ea typeface="+mn-ea"/>
          <a:cs typeface="Arial" pitchFamily="34" charset="0"/>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Arial" pitchFamily="34" charset="0"/>
          <a:ea typeface="+mn-ea"/>
          <a:cs typeface="Arial" pitchFamily="34" charset="0"/>
        </a:defRPr>
      </a:lvl2pPr>
      <a:lvl3pPr marL="914400" indent="-246888" algn="l" rtl="0" eaLnBrk="1" latinLnBrk="0" hangingPunct="1">
        <a:spcBef>
          <a:spcPct val="20000"/>
        </a:spcBef>
        <a:buClr>
          <a:schemeClr val="accent1">
            <a:lumMod val="50000"/>
          </a:schemeClr>
        </a:buClr>
        <a:buSzPct val="70000"/>
        <a:buFont typeface="Wingdings 2"/>
        <a:buChar char=""/>
        <a:defRPr kumimoji="0" sz="2100" kern="1200">
          <a:solidFill>
            <a:schemeClr val="tx1"/>
          </a:solidFill>
          <a:latin typeface="Arial" pitchFamily="34" charset="0"/>
          <a:ea typeface="+mn-ea"/>
          <a:cs typeface="Arial" pitchFamily="34" charset="0"/>
        </a:defRPr>
      </a:lvl3pPr>
      <a:lvl4pPr marL="1188720" indent="-210312" algn="l" rtl="0" eaLnBrk="1" latinLnBrk="0" hangingPunct="1">
        <a:spcBef>
          <a:spcPct val="20000"/>
        </a:spcBef>
        <a:buClr>
          <a:schemeClr val="accent1">
            <a:lumMod val="50000"/>
          </a:schemeClr>
        </a:buClr>
        <a:buSzPct val="65000"/>
        <a:buFont typeface="Wingdings 2"/>
        <a:buChar char=""/>
        <a:defRPr kumimoji="0" sz="2000" kern="1200">
          <a:solidFill>
            <a:schemeClr val="tx1"/>
          </a:solidFill>
          <a:latin typeface="Arial" pitchFamily="34" charset="0"/>
          <a:ea typeface="+mn-ea"/>
          <a:cs typeface="Arial" pitchFamily="34" charset="0"/>
        </a:defRPr>
      </a:lvl4pPr>
      <a:lvl5pPr marL="1463040" indent="-210312" algn="l" rtl="0" eaLnBrk="1" latinLnBrk="0" hangingPunct="1">
        <a:spcBef>
          <a:spcPct val="20000"/>
        </a:spcBef>
        <a:buClr>
          <a:schemeClr val="accent1">
            <a:lumMod val="50000"/>
          </a:schemeClr>
        </a:buClr>
        <a:buSzPct val="65000"/>
        <a:buFont typeface="Wingdings 2"/>
        <a:buChar char=""/>
        <a:defRPr kumimoji="0" sz="2000" kern="1200">
          <a:solidFill>
            <a:schemeClr val="tx1"/>
          </a:solidFill>
          <a:latin typeface="Arial" pitchFamily="34" charset="0"/>
          <a:ea typeface="+mn-ea"/>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0000">
              <a:schemeClr val="accent1">
                <a:tint val="44500"/>
                <a:satMod val="160000"/>
                <a:lumMod val="20000"/>
                <a:lumOff val="80000"/>
              </a:schemeClr>
            </a:gs>
            <a:gs pos="100000">
              <a:schemeClr val="accent1">
                <a:tint val="23500"/>
                <a:satMod val="160000"/>
                <a:lumMod val="0"/>
                <a:lumOff val="100000"/>
              </a:schemeClr>
            </a:gs>
          </a:gsLst>
          <a:lin ang="5400000" scaled="0"/>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304800"/>
            <a:ext cx="8229600" cy="1143000"/>
          </a:xfrm>
          <a:prstGeom prst="rect">
            <a:avLst/>
          </a:prstGeom>
        </p:spPr>
        <p:txBody>
          <a:bodyPr vert="horz" lIns="0" rIns="0" bIns="0" anchor="ctr" anchorCtr="0">
            <a:normAutofit/>
            <a:scene3d>
              <a:camera prst="orthographicFront"/>
              <a:lightRig rig="threePt" dir="t"/>
            </a:scene3d>
            <a:sp3d extrusionH="57150">
              <a:bevelT w="38100" h="38100"/>
              <a:extrusionClr>
                <a:schemeClr val="tx1"/>
              </a:extrusionClr>
            </a:sp3d>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600200"/>
            <a:ext cx="8229600" cy="47244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8" name="Slide Number Placeholder 17"/>
          <p:cNvSpPr>
            <a:spLocks noGrp="1"/>
          </p:cNvSpPr>
          <p:nvPr>
            <p:ph type="sldNum" sz="quarter" idx="4"/>
          </p:nvPr>
        </p:nvSpPr>
        <p:spPr>
          <a:xfrm>
            <a:off x="7924800" y="6324600"/>
            <a:ext cx="762000" cy="212725"/>
          </a:xfrm>
          <a:prstGeom prst="rect">
            <a:avLst/>
          </a:prstGeom>
        </p:spPr>
        <p:txBody>
          <a:bodyPr vert="horz" lIns="0" tIns="0" rIns="0" bIns="0" anchor="b"/>
          <a:lstStyle>
            <a:lvl1pPr algn="ctr" eaLnBrk="1" latinLnBrk="0" hangingPunct="1">
              <a:defRPr kumimoji="0" sz="1200">
                <a:solidFill>
                  <a:schemeClr val="tx2">
                    <a:shade val="90000"/>
                  </a:schemeClr>
                </a:solidFill>
                <a:latin typeface="Arial" pitchFamily="34" charset="0"/>
                <a:cs typeface="Arial" pitchFamily="34" charset="0"/>
              </a:defRPr>
            </a:lvl1pPr>
          </a:lstStyle>
          <a:p>
            <a:fld id="{BB8C5AF3-AEE6-4099-9307-A0BBEAC46A71}" type="slidenum">
              <a:rPr lang="en-CA" smtClean="0">
                <a:solidFill>
                  <a:srgbClr val="04617B">
                    <a:shade val="90000"/>
                  </a:srgbClr>
                </a:solidFill>
              </a:rPr>
              <a:pPr/>
              <a:t>‹#›</a:t>
            </a:fld>
            <a:endParaRPr lang="en-CA" dirty="0">
              <a:solidFill>
                <a:srgbClr val="04617B">
                  <a:shade val="90000"/>
                </a:srgbClr>
              </a:solidFill>
            </a:endParaRPr>
          </a:p>
        </p:txBody>
      </p:sp>
      <p:pic>
        <p:nvPicPr>
          <p:cNvPr id="14" name="Picture 13" descr="ICRP Logo and Title.gif"/>
          <p:cNvPicPr>
            <a:picLocks noChangeAspect="1"/>
          </p:cNvPicPr>
          <p:nvPr userDrawn="1"/>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6256" y="6417742"/>
            <a:ext cx="3812344" cy="318337"/>
          </a:xfrm>
          <a:prstGeom prst="rect">
            <a:avLst/>
          </a:prstGeom>
          <a:ln>
            <a:noFill/>
          </a:ln>
          <a:effectLst/>
        </p:spPr>
      </p:pic>
    </p:spTree>
    <p:extLst>
      <p:ext uri="{BB962C8B-B14F-4D97-AF65-F5344CB8AC3E}">
        <p14:creationId xmlns:p14="http://schemas.microsoft.com/office/powerpoint/2010/main" val="334620021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Lst>
  <p:transition spd="med">
    <p:fade/>
  </p:transition>
  <p:timing>
    <p:tnLst>
      <p:par>
        <p:cTn id="1" dur="indefinite" restart="never" nodeType="tmRoot"/>
      </p:par>
    </p:tnLst>
  </p:timing>
  <p:hf hdr="0" ftr="0" dt="0"/>
  <p:txStyles>
    <p:titleStyle>
      <a:lvl1pPr algn="ctr" rtl="0" eaLnBrk="1" latinLnBrk="0" hangingPunct="1">
        <a:spcBef>
          <a:spcPct val="0"/>
        </a:spcBef>
        <a:buNone/>
        <a:defRPr kumimoji="0" sz="5000" b="0" kern="1200">
          <a:ln>
            <a:noFill/>
          </a:ln>
          <a:solidFill>
            <a:schemeClr val="tx2"/>
          </a:solidFill>
          <a:effectLst/>
          <a:latin typeface="Arial" pitchFamily="34" charset="0"/>
          <a:ea typeface="+mj-ea"/>
          <a:cs typeface="Arial" pitchFamily="34" charset="0"/>
        </a:defRPr>
      </a:lvl1pPr>
    </p:titleStyle>
    <p:bodyStyle>
      <a:lvl1pPr marL="274320" indent="-274320" algn="l" rtl="0" eaLnBrk="1" latinLnBrk="0" hangingPunct="1">
        <a:spcBef>
          <a:spcPct val="20000"/>
        </a:spcBef>
        <a:buClr>
          <a:schemeClr val="accent1">
            <a:lumMod val="50000"/>
          </a:schemeClr>
        </a:buClr>
        <a:buSzPct val="95000"/>
        <a:buFont typeface="Wingdings 2"/>
        <a:buChar char=""/>
        <a:defRPr kumimoji="0" sz="2600" kern="1200">
          <a:solidFill>
            <a:schemeClr val="tx1"/>
          </a:solidFill>
          <a:latin typeface="Arial" pitchFamily="34" charset="0"/>
          <a:ea typeface="+mn-ea"/>
          <a:cs typeface="Arial" pitchFamily="34" charset="0"/>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Arial" pitchFamily="34" charset="0"/>
          <a:ea typeface="+mn-ea"/>
          <a:cs typeface="Arial" pitchFamily="34" charset="0"/>
        </a:defRPr>
      </a:lvl2pPr>
      <a:lvl3pPr marL="914400" indent="-246888" algn="l" rtl="0" eaLnBrk="1" latinLnBrk="0" hangingPunct="1">
        <a:spcBef>
          <a:spcPct val="20000"/>
        </a:spcBef>
        <a:buClr>
          <a:schemeClr val="accent1">
            <a:lumMod val="50000"/>
          </a:schemeClr>
        </a:buClr>
        <a:buSzPct val="70000"/>
        <a:buFont typeface="Wingdings 2"/>
        <a:buChar char=""/>
        <a:defRPr kumimoji="0" sz="2100" kern="1200">
          <a:solidFill>
            <a:schemeClr val="tx1"/>
          </a:solidFill>
          <a:latin typeface="Arial" pitchFamily="34" charset="0"/>
          <a:ea typeface="+mn-ea"/>
          <a:cs typeface="Arial" pitchFamily="34" charset="0"/>
        </a:defRPr>
      </a:lvl3pPr>
      <a:lvl4pPr marL="1188720" indent="-210312" algn="l" rtl="0" eaLnBrk="1" latinLnBrk="0" hangingPunct="1">
        <a:spcBef>
          <a:spcPct val="20000"/>
        </a:spcBef>
        <a:buClr>
          <a:schemeClr val="accent1">
            <a:lumMod val="50000"/>
          </a:schemeClr>
        </a:buClr>
        <a:buSzPct val="65000"/>
        <a:buFont typeface="Wingdings 2"/>
        <a:buChar char=""/>
        <a:defRPr kumimoji="0" sz="2000" kern="1200">
          <a:solidFill>
            <a:schemeClr val="tx1"/>
          </a:solidFill>
          <a:latin typeface="Arial" pitchFamily="34" charset="0"/>
          <a:ea typeface="+mn-ea"/>
          <a:cs typeface="Arial" pitchFamily="34" charset="0"/>
        </a:defRPr>
      </a:lvl4pPr>
      <a:lvl5pPr marL="1463040" indent="-210312" algn="l" rtl="0" eaLnBrk="1" latinLnBrk="0" hangingPunct="1">
        <a:spcBef>
          <a:spcPct val="20000"/>
        </a:spcBef>
        <a:buClr>
          <a:schemeClr val="accent1">
            <a:lumMod val="50000"/>
          </a:schemeClr>
        </a:buClr>
        <a:buSzPct val="65000"/>
        <a:buFont typeface="Wingdings 2"/>
        <a:buChar char=""/>
        <a:defRPr kumimoji="0" sz="2000" kern="1200">
          <a:solidFill>
            <a:schemeClr val="tx1"/>
          </a:solidFill>
          <a:latin typeface="Arial" pitchFamily="34" charset="0"/>
          <a:ea typeface="+mn-ea"/>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0000">
              <a:schemeClr val="accent1">
                <a:tint val="44500"/>
                <a:satMod val="160000"/>
                <a:lumMod val="20000"/>
                <a:lumOff val="80000"/>
              </a:schemeClr>
            </a:gs>
            <a:gs pos="100000">
              <a:schemeClr val="accent1">
                <a:tint val="23500"/>
                <a:satMod val="160000"/>
                <a:lumMod val="0"/>
                <a:lumOff val="100000"/>
              </a:schemeClr>
            </a:gs>
          </a:gsLst>
          <a:lin ang="5400000" scaled="0"/>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304800"/>
            <a:ext cx="8229600" cy="1143000"/>
          </a:xfrm>
          <a:prstGeom prst="rect">
            <a:avLst/>
          </a:prstGeom>
        </p:spPr>
        <p:txBody>
          <a:bodyPr vert="horz" lIns="0" rIns="0" bIns="0" anchor="ctr" anchorCtr="0">
            <a:normAutofit/>
            <a:scene3d>
              <a:camera prst="orthographicFront"/>
              <a:lightRig rig="threePt" dir="t"/>
            </a:scene3d>
            <a:sp3d extrusionH="57150">
              <a:bevelT w="38100" h="38100"/>
              <a:extrusionClr>
                <a:schemeClr val="tx1"/>
              </a:extrusionClr>
            </a:sp3d>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600200"/>
            <a:ext cx="8229600" cy="47244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8" name="Slide Number Placeholder 17"/>
          <p:cNvSpPr>
            <a:spLocks noGrp="1"/>
          </p:cNvSpPr>
          <p:nvPr>
            <p:ph type="sldNum" sz="quarter" idx="4"/>
          </p:nvPr>
        </p:nvSpPr>
        <p:spPr>
          <a:xfrm>
            <a:off x="7924800" y="6324600"/>
            <a:ext cx="762000" cy="212725"/>
          </a:xfrm>
          <a:prstGeom prst="rect">
            <a:avLst/>
          </a:prstGeom>
        </p:spPr>
        <p:txBody>
          <a:bodyPr vert="horz" lIns="0" tIns="0" rIns="0" bIns="0" anchor="b"/>
          <a:lstStyle>
            <a:lvl1pPr algn="ctr" eaLnBrk="1" latinLnBrk="0" hangingPunct="1">
              <a:defRPr kumimoji="0" sz="1200">
                <a:solidFill>
                  <a:schemeClr val="tx2">
                    <a:shade val="90000"/>
                  </a:schemeClr>
                </a:solidFill>
                <a:latin typeface="Arial" pitchFamily="34" charset="0"/>
                <a:cs typeface="Arial" pitchFamily="34" charset="0"/>
              </a:defRPr>
            </a:lvl1pPr>
          </a:lstStyle>
          <a:p>
            <a:fld id="{BB8C5AF3-AEE6-4099-9307-A0BBEAC46A71}" type="slidenum">
              <a:rPr lang="en-CA" smtClean="0">
                <a:solidFill>
                  <a:srgbClr val="04617B">
                    <a:shade val="90000"/>
                  </a:srgbClr>
                </a:solidFill>
              </a:rPr>
              <a:pPr/>
              <a:t>‹#›</a:t>
            </a:fld>
            <a:endParaRPr lang="en-CA" dirty="0">
              <a:solidFill>
                <a:srgbClr val="04617B">
                  <a:shade val="90000"/>
                </a:srgbClr>
              </a:solidFill>
            </a:endParaRPr>
          </a:p>
        </p:txBody>
      </p:sp>
      <p:pic>
        <p:nvPicPr>
          <p:cNvPr id="14" name="Picture 13" descr="ICRP Logo and Title.gif"/>
          <p:cNvPicPr>
            <a:picLocks noChangeAspect="1"/>
          </p:cNvPicPr>
          <p:nvPr userDrawn="1"/>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6256" y="6417742"/>
            <a:ext cx="3812344" cy="318337"/>
          </a:xfrm>
          <a:prstGeom prst="rect">
            <a:avLst/>
          </a:prstGeom>
          <a:ln>
            <a:noFill/>
          </a:ln>
          <a:effectLst/>
        </p:spPr>
      </p:pic>
    </p:spTree>
    <p:extLst>
      <p:ext uri="{BB962C8B-B14F-4D97-AF65-F5344CB8AC3E}">
        <p14:creationId xmlns:p14="http://schemas.microsoft.com/office/powerpoint/2010/main" val="74250060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Lst>
  <p:transition spd="med">
    <p:fade/>
  </p:transition>
  <p:timing>
    <p:tnLst>
      <p:par>
        <p:cTn id="1" dur="indefinite" restart="never" nodeType="tmRoot"/>
      </p:par>
    </p:tnLst>
  </p:timing>
  <p:hf hdr="0" ftr="0" dt="0"/>
  <p:txStyles>
    <p:titleStyle>
      <a:lvl1pPr algn="ctr" rtl="0" eaLnBrk="1" latinLnBrk="0" hangingPunct="1">
        <a:spcBef>
          <a:spcPct val="0"/>
        </a:spcBef>
        <a:buNone/>
        <a:defRPr kumimoji="0" sz="5000" b="0" kern="1200">
          <a:ln>
            <a:noFill/>
          </a:ln>
          <a:solidFill>
            <a:schemeClr val="tx2"/>
          </a:solidFill>
          <a:effectLst/>
          <a:latin typeface="Arial" pitchFamily="34" charset="0"/>
          <a:ea typeface="+mj-ea"/>
          <a:cs typeface="Arial" pitchFamily="34" charset="0"/>
        </a:defRPr>
      </a:lvl1pPr>
    </p:titleStyle>
    <p:bodyStyle>
      <a:lvl1pPr marL="274320" indent="-274320" algn="l" rtl="0" eaLnBrk="1" latinLnBrk="0" hangingPunct="1">
        <a:spcBef>
          <a:spcPct val="20000"/>
        </a:spcBef>
        <a:buClr>
          <a:schemeClr val="accent1">
            <a:lumMod val="50000"/>
          </a:schemeClr>
        </a:buClr>
        <a:buSzPct val="95000"/>
        <a:buFont typeface="Wingdings 2"/>
        <a:buChar char=""/>
        <a:defRPr kumimoji="0" sz="2600" kern="1200">
          <a:solidFill>
            <a:schemeClr val="tx1"/>
          </a:solidFill>
          <a:latin typeface="Arial" pitchFamily="34" charset="0"/>
          <a:ea typeface="+mn-ea"/>
          <a:cs typeface="Arial" pitchFamily="34" charset="0"/>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Arial" pitchFamily="34" charset="0"/>
          <a:ea typeface="+mn-ea"/>
          <a:cs typeface="Arial" pitchFamily="34" charset="0"/>
        </a:defRPr>
      </a:lvl2pPr>
      <a:lvl3pPr marL="914400" indent="-246888" algn="l" rtl="0" eaLnBrk="1" latinLnBrk="0" hangingPunct="1">
        <a:spcBef>
          <a:spcPct val="20000"/>
        </a:spcBef>
        <a:buClr>
          <a:schemeClr val="accent1">
            <a:lumMod val="50000"/>
          </a:schemeClr>
        </a:buClr>
        <a:buSzPct val="70000"/>
        <a:buFont typeface="Wingdings 2"/>
        <a:buChar char=""/>
        <a:defRPr kumimoji="0" sz="2100" kern="1200">
          <a:solidFill>
            <a:schemeClr val="tx1"/>
          </a:solidFill>
          <a:latin typeface="Arial" pitchFamily="34" charset="0"/>
          <a:ea typeface="+mn-ea"/>
          <a:cs typeface="Arial" pitchFamily="34" charset="0"/>
        </a:defRPr>
      </a:lvl3pPr>
      <a:lvl4pPr marL="1188720" indent="-210312" algn="l" rtl="0" eaLnBrk="1" latinLnBrk="0" hangingPunct="1">
        <a:spcBef>
          <a:spcPct val="20000"/>
        </a:spcBef>
        <a:buClr>
          <a:schemeClr val="accent1">
            <a:lumMod val="50000"/>
          </a:schemeClr>
        </a:buClr>
        <a:buSzPct val="65000"/>
        <a:buFont typeface="Wingdings 2"/>
        <a:buChar char=""/>
        <a:defRPr kumimoji="0" sz="2000" kern="1200">
          <a:solidFill>
            <a:schemeClr val="tx1"/>
          </a:solidFill>
          <a:latin typeface="Arial" pitchFamily="34" charset="0"/>
          <a:ea typeface="+mn-ea"/>
          <a:cs typeface="Arial" pitchFamily="34" charset="0"/>
        </a:defRPr>
      </a:lvl4pPr>
      <a:lvl5pPr marL="1463040" indent="-210312" algn="l" rtl="0" eaLnBrk="1" latinLnBrk="0" hangingPunct="1">
        <a:spcBef>
          <a:spcPct val="20000"/>
        </a:spcBef>
        <a:buClr>
          <a:schemeClr val="accent1">
            <a:lumMod val="50000"/>
          </a:schemeClr>
        </a:buClr>
        <a:buSzPct val="65000"/>
        <a:buFont typeface="Wingdings 2"/>
        <a:buChar char=""/>
        <a:defRPr kumimoji="0" sz="2000" kern="1200">
          <a:solidFill>
            <a:schemeClr val="tx1"/>
          </a:solidFill>
          <a:latin typeface="Arial" pitchFamily="34" charset="0"/>
          <a:ea typeface="+mn-ea"/>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0000">
              <a:schemeClr val="accent1">
                <a:tint val="44500"/>
                <a:satMod val="160000"/>
                <a:lumMod val="20000"/>
                <a:lumOff val="80000"/>
              </a:schemeClr>
            </a:gs>
            <a:gs pos="100000">
              <a:schemeClr val="accent1">
                <a:tint val="23500"/>
                <a:satMod val="160000"/>
                <a:lumMod val="0"/>
                <a:lumOff val="100000"/>
              </a:schemeClr>
            </a:gs>
          </a:gsLst>
          <a:lin ang="5400000" scaled="0"/>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304800"/>
            <a:ext cx="8229600" cy="1143000"/>
          </a:xfrm>
          <a:prstGeom prst="rect">
            <a:avLst/>
          </a:prstGeom>
        </p:spPr>
        <p:txBody>
          <a:bodyPr vert="horz" lIns="0" rIns="0" bIns="0" anchor="ctr" anchorCtr="0">
            <a:normAutofit/>
            <a:scene3d>
              <a:camera prst="orthographicFront"/>
              <a:lightRig rig="threePt" dir="t"/>
            </a:scene3d>
            <a:sp3d extrusionH="57150">
              <a:bevelT w="38100" h="38100"/>
              <a:extrusionClr>
                <a:schemeClr val="tx1"/>
              </a:extrusionClr>
            </a:sp3d>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600200"/>
            <a:ext cx="8229600" cy="47244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8" name="Slide Number Placeholder 17"/>
          <p:cNvSpPr>
            <a:spLocks noGrp="1"/>
          </p:cNvSpPr>
          <p:nvPr>
            <p:ph type="sldNum" sz="quarter" idx="4"/>
          </p:nvPr>
        </p:nvSpPr>
        <p:spPr>
          <a:xfrm>
            <a:off x="7924800" y="6324600"/>
            <a:ext cx="762000" cy="212725"/>
          </a:xfrm>
          <a:prstGeom prst="rect">
            <a:avLst/>
          </a:prstGeom>
        </p:spPr>
        <p:txBody>
          <a:bodyPr vert="horz" lIns="0" tIns="0" rIns="0" bIns="0" anchor="b"/>
          <a:lstStyle>
            <a:lvl1pPr algn="ctr" eaLnBrk="1" latinLnBrk="0" hangingPunct="1">
              <a:defRPr kumimoji="0" sz="1200">
                <a:solidFill>
                  <a:schemeClr val="tx2">
                    <a:shade val="90000"/>
                  </a:schemeClr>
                </a:solidFill>
                <a:latin typeface="Arial" pitchFamily="34" charset="0"/>
                <a:cs typeface="Arial" pitchFamily="34" charset="0"/>
              </a:defRPr>
            </a:lvl1pPr>
          </a:lstStyle>
          <a:p>
            <a:fld id="{BB8C5AF3-AEE6-4099-9307-A0BBEAC46A71}" type="slidenum">
              <a:rPr lang="en-CA" smtClean="0">
                <a:solidFill>
                  <a:srgbClr val="04617B">
                    <a:shade val="90000"/>
                  </a:srgbClr>
                </a:solidFill>
              </a:rPr>
              <a:pPr/>
              <a:t>‹#›</a:t>
            </a:fld>
            <a:endParaRPr lang="en-CA" dirty="0">
              <a:solidFill>
                <a:srgbClr val="04617B">
                  <a:shade val="90000"/>
                </a:srgbClr>
              </a:solidFill>
            </a:endParaRPr>
          </a:p>
        </p:txBody>
      </p:sp>
      <p:pic>
        <p:nvPicPr>
          <p:cNvPr id="14" name="Picture 13" descr="ICRP Logo and Title.gif"/>
          <p:cNvPicPr>
            <a:picLocks noChangeAspect="1"/>
          </p:cNvPicPr>
          <p:nvPr userDrawn="1"/>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6256" y="6417742"/>
            <a:ext cx="3812344" cy="318337"/>
          </a:xfrm>
          <a:prstGeom prst="rect">
            <a:avLst/>
          </a:prstGeom>
          <a:ln>
            <a:noFill/>
          </a:ln>
          <a:effectLst/>
        </p:spPr>
      </p:pic>
    </p:spTree>
    <p:extLst>
      <p:ext uri="{BB962C8B-B14F-4D97-AF65-F5344CB8AC3E}">
        <p14:creationId xmlns:p14="http://schemas.microsoft.com/office/powerpoint/2010/main" val="392610037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Lst>
  <p:transition spd="med">
    <p:fade/>
  </p:transition>
  <p:timing>
    <p:tnLst>
      <p:par>
        <p:cTn id="1" dur="indefinite" restart="never" nodeType="tmRoot"/>
      </p:par>
    </p:tnLst>
  </p:timing>
  <p:hf hdr="0" ftr="0" dt="0"/>
  <p:txStyles>
    <p:titleStyle>
      <a:lvl1pPr algn="ctr" rtl="0" eaLnBrk="1" latinLnBrk="0" hangingPunct="1">
        <a:spcBef>
          <a:spcPct val="0"/>
        </a:spcBef>
        <a:buNone/>
        <a:defRPr kumimoji="0" sz="5000" b="0" kern="1200">
          <a:ln>
            <a:noFill/>
          </a:ln>
          <a:solidFill>
            <a:schemeClr val="tx2"/>
          </a:solidFill>
          <a:effectLst/>
          <a:latin typeface="Arial" pitchFamily="34" charset="0"/>
          <a:ea typeface="+mj-ea"/>
          <a:cs typeface="Arial" pitchFamily="34" charset="0"/>
        </a:defRPr>
      </a:lvl1pPr>
    </p:titleStyle>
    <p:bodyStyle>
      <a:lvl1pPr marL="274320" indent="-274320" algn="l" rtl="0" eaLnBrk="1" latinLnBrk="0" hangingPunct="1">
        <a:spcBef>
          <a:spcPct val="20000"/>
        </a:spcBef>
        <a:buClr>
          <a:schemeClr val="accent1">
            <a:lumMod val="50000"/>
          </a:schemeClr>
        </a:buClr>
        <a:buSzPct val="95000"/>
        <a:buFont typeface="Wingdings 2"/>
        <a:buChar char=""/>
        <a:defRPr kumimoji="0" sz="2600" kern="1200">
          <a:solidFill>
            <a:schemeClr val="tx1"/>
          </a:solidFill>
          <a:latin typeface="Arial" pitchFamily="34" charset="0"/>
          <a:ea typeface="+mn-ea"/>
          <a:cs typeface="Arial" pitchFamily="34" charset="0"/>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Arial" pitchFamily="34" charset="0"/>
          <a:ea typeface="+mn-ea"/>
          <a:cs typeface="Arial" pitchFamily="34" charset="0"/>
        </a:defRPr>
      </a:lvl2pPr>
      <a:lvl3pPr marL="914400" indent="-246888" algn="l" rtl="0" eaLnBrk="1" latinLnBrk="0" hangingPunct="1">
        <a:spcBef>
          <a:spcPct val="20000"/>
        </a:spcBef>
        <a:buClr>
          <a:schemeClr val="accent1">
            <a:lumMod val="50000"/>
          </a:schemeClr>
        </a:buClr>
        <a:buSzPct val="70000"/>
        <a:buFont typeface="Wingdings 2"/>
        <a:buChar char=""/>
        <a:defRPr kumimoji="0" sz="2100" kern="1200">
          <a:solidFill>
            <a:schemeClr val="tx1"/>
          </a:solidFill>
          <a:latin typeface="Arial" pitchFamily="34" charset="0"/>
          <a:ea typeface="+mn-ea"/>
          <a:cs typeface="Arial" pitchFamily="34" charset="0"/>
        </a:defRPr>
      </a:lvl3pPr>
      <a:lvl4pPr marL="1188720" indent="-210312" algn="l" rtl="0" eaLnBrk="1" latinLnBrk="0" hangingPunct="1">
        <a:spcBef>
          <a:spcPct val="20000"/>
        </a:spcBef>
        <a:buClr>
          <a:schemeClr val="accent1">
            <a:lumMod val="50000"/>
          </a:schemeClr>
        </a:buClr>
        <a:buSzPct val="65000"/>
        <a:buFont typeface="Wingdings 2"/>
        <a:buChar char=""/>
        <a:defRPr kumimoji="0" sz="2000" kern="1200">
          <a:solidFill>
            <a:schemeClr val="tx1"/>
          </a:solidFill>
          <a:latin typeface="Arial" pitchFamily="34" charset="0"/>
          <a:ea typeface="+mn-ea"/>
          <a:cs typeface="Arial" pitchFamily="34" charset="0"/>
        </a:defRPr>
      </a:lvl4pPr>
      <a:lvl5pPr marL="1463040" indent="-210312" algn="l" rtl="0" eaLnBrk="1" latinLnBrk="0" hangingPunct="1">
        <a:spcBef>
          <a:spcPct val="20000"/>
        </a:spcBef>
        <a:buClr>
          <a:schemeClr val="accent1">
            <a:lumMod val="50000"/>
          </a:schemeClr>
        </a:buClr>
        <a:buSzPct val="65000"/>
        <a:buFont typeface="Wingdings 2"/>
        <a:buChar char=""/>
        <a:defRPr kumimoji="0" sz="2000" kern="1200">
          <a:solidFill>
            <a:schemeClr val="tx1"/>
          </a:solidFill>
          <a:latin typeface="Arial" pitchFamily="34" charset="0"/>
          <a:ea typeface="+mn-ea"/>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0000">
              <a:schemeClr val="accent1">
                <a:tint val="44500"/>
                <a:satMod val="160000"/>
                <a:lumMod val="20000"/>
                <a:lumOff val="80000"/>
              </a:schemeClr>
            </a:gs>
            <a:gs pos="100000">
              <a:schemeClr val="accent1">
                <a:tint val="23500"/>
                <a:satMod val="160000"/>
                <a:lumMod val="0"/>
                <a:lumOff val="100000"/>
              </a:schemeClr>
            </a:gs>
          </a:gsLst>
          <a:lin ang="5400000" scaled="0"/>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304800"/>
            <a:ext cx="8229600" cy="1143000"/>
          </a:xfrm>
          <a:prstGeom prst="rect">
            <a:avLst/>
          </a:prstGeom>
        </p:spPr>
        <p:txBody>
          <a:bodyPr vert="horz" lIns="0" rIns="0" bIns="0" anchor="ctr" anchorCtr="0">
            <a:normAutofit/>
            <a:scene3d>
              <a:camera prst="orthographicFront"/>
              <a:lightRig rig="threePt" dir="t"/>
            </a:scene3d>
            <a:sp3d extrusionH="57150">
              <a:bevelT w="38100" h="38100"/>
              <a:extrusionClr>
                <a:schemeClr val="tx1"/>
              </a:extrusionClr>
            </a:sp3d>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600200"/>
            <a:ext cx="8229600" cy="47244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8" name="Slide Number Placeholder 17"/>
          <p:cNvSpPr>
            <a:spLocks noGrp="1"/>
          </p:cNvSpPr>
          <p:nvPr>
            <p:ph type="sldNum" sz="quarter" idx="4"/>
          </p:nvPr>
        </p:nvSpPr>
        <p:spPr>
          <a:xfrm>
            <a:off x="7924800" y="6324600"/>
            <a:ext cx="762000" cy="212725"/>
          </a:xfrm>
          <a:prstGeom prst="rect">
            <a:avLst/>
          </a:prstGeom>
        </p:spPr>
        <p:txBody>
          <a:bodyPr vert="horz" lIns="0" tIns="0" rIns="0" bIns="0" anchor="b"/>
          <a:lstStyle>
            <a:lvl1pPr algn="ctr" eaLnBrk="1" latinLnBrk="0" hangingPunct="1">
              <a:defRPr kumimoji="0" sz="1200">
                <a:solidFill>
                  <a:schemeClr val="tx2">
                    <a:shade val="90000"/>
                  </a:schemeClr>
                </a:solidFill>
                <a:latin typeface="Arial" pitchFamily="34" charset="0"/>
                <a:cs typeface="Arial" pitchFamily="34" charset="0"/>
              </a:defRPr>
            </a:lvl1pPr>
          </a:lstStyle>
          <a:p>
            <a:fld id="{BB8C5AF3-AEE6-4099-9307-A0BBEAC46A71}" type="slidenum">
              <a:rPr lang="en-CA" smtClean="0">
                <a:solidFill>
                  <a:srgbClr val="04617B">
                    <a:shade val="90000"/>
                  </a:srgbClr>
                </a:solidFill>
              </a:rPr>
              <a:pPr/>
              <a:t>‹#›</a:t>
            </a:fld>
            <a:endParaRPr lang="en-CA" dirty="0">
              <a:solidFill>
                <a:srgbClr val="04617B">
                  <a:shade val="90000"/>
                </a:srgbClr>
              </a:solidFill>
            </a:endParaRPr>
          </a:p>
        </p:txBody>
      </p:sp>
      <p:pic>
        <p:nvPicPr>
          <p:cNvPr id="14" name="Picture 13" descr="ICRP Logo and Title.gif"/>
          <p:cNvPicPr>
            <a:picLocks noChangeAspect="1"/>
          </p:cNvPicPr>
          <p:nvPr userDrawn="1"/>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6256" y="6417742"/>
            <a:ext cx="3812344" cy="318337"/>
          </a:xfrm>
          <a:prstGeom prst="rect">
            <a:avLst/>
          </a:prstGeom>
          <a:ln>
            <a:noFill/>
          </a:ln>
          <a:effectLst/>
        </p:spPr>
      </p:pic>
    </p:spTree>
    <p:extLst>
      <p:ext uri="{BB962C8B-B14F-4D97-AF65-F5344CB8AC3E}">
        <p14:creationId xmlns:p14="http://schemas.microsoft.com/office/powerpoint/2010/main" val="304203372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Lst>
  <p:transition spd="med">
    <p:fade/>
  </p:transition>
  <p:timing>
    <p:tnLst>
      <p:par>
        <p:cTn id="1" dur="indefinite" restart="never" nodeType="tmRoot"/>
      </p:par>
    </p:tnLst>
  </p:timing>
  <p:hf hdr="0" ftr="0" dt="0"/>
  <p:txStyles>
    <p:titleStyle>
      <a:lvl1pPr algn="ctr" rtl="0" eaLnBrk="1" latinLnBrk="0" hangingPunct="1">
        <a:spcBef>
          <a:spcPct val="0"/>
        </a:spcBef>
        <a:buNone/>
        <a:defRPr kumimoji="0" sz="5000" b="0" kern="1200">
          <a:ln>
            <a:noFill/>
          </a:ln>
          <a:solidFill>
            <a:schemeClr val="tx2"/>
          </a:solidFill>
          <a:effectLst/>
          <a:latin typeface="Arial" pitchFamily="34" charset="0"/>
          <a:ea typeface="+mj-ea"/>
          <a:cs typeface="Arial" pitchFamily="34" charset="0"/>
        </a:defRPr>
      </a:lvl1pPr>
    </p:titleStyle>
    <p:bodyStyle>
      <a:lvl1pPr marL="274320" indent="-274320" algn="l" rtl="0" eaLnBrk="1" latinLnBrk="0" hangingPunct="1">
        <a:spcBef>
          <a:spcPct val="20000"/>
        </a:spcBef>
        <a:buClr>
          <a:schemeClr val="accent1">
            <a:lumMod val="50000"/>
          </a:schemeClr>
        </a:buClr>
        <a:buSzPct val="95000"/>
        <a:buFont typeface="Wingdings 2"/>
        <a:buChar char=""/>
        <a:defRPr kumimoji="0" sz="2600" kern="1200">
          <a:solidFill>
            <a:schemeClr val="tx1"/>
          </a:solidFill>
          <a:latin typeface="Arial" pitchFamily="34" charset="0"/>
          <a:ea typeface="+mn-ea"/>
          <a:cs typeface="Arial" pitchFamily="34" charset="0"/>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Arial" pitchFamily="34" charset="0"/>
          <a:ea typeface="+mn-ea"/>
          <a:cs typeface="Arial" pitchFamily="34" charset="0"/>
        </a:defRPr>
      </a:lvl2pPr>
      <a:lvl3pPr marL="914400" indent="-246888" algn="l" rtl="0" eaLnBrk="1" latinLnBrk="0" hangingPunct="1">
        <a:spcBef>
          <a:spcPct val="20000"/>
        </a:spcBef>
        <a:buClr>
          <a:schemeClr val="accent1">
            <a:lumMod val="50000"/>
          </a:schemeClr>
        </a:buClr>
        <a:buSzPct val="70000"/>
        <a:buFont typeface="Wingdings 2"/>
        <a:buChar char=""/>
        <a:defRPr kumimoji="0" sz="2100" kern="1200">
          <a:solidFill>
            <a:schemeClr val="tx1"/>
          </a:solidFill>
          <a:latin typeface="Arial" pitchFamily="34" charset="0"/>
          <a:ea typeface="+mn-ea"/>
          <a:cs typeface="Arial" pitchFamily="34" charset="0"/>
        </a:defRPr>
      </a:lvl3pPr>
      <a:lvl4pPr marL="1188720" indent="-210312" algn="l" rtl="0" eaLnBrk="1" latinLnBrk="0" hangingPunct="1">
        <a:spcBef>
          <a:spcPct val="20000"/>
        </a:spcBef>
        <a:buClr>
          <a:schemeClr val="accent1">
            <a:lumMod val="50000"/>
          </a:schemeClr>
        </a:buClr>
        <a:buSzPct val="65000"/>
        <a:buFont typeface="Wingdings 2"/>
        <a:buChar char=""/>
        <a:defRPr kumimoji="0" sz="2000" kern="1200">
          <a:solidFill>
            <a:schemeClr val="tx1"/>
          </a:solidFill>
          <a:latin typeface="Arial" pitchFamily="34" charset="0"/>
          <a:ea typeface="+mn-ea"/>
          <a:cs typeface="Arial" pitchFamily="34" charset="0"/>
        </a:defRPr>
      </a:lvl4pPr>
      <a:lvl5pPr marL="1463040" indent="-210312" algn="l" rtl="0" eaLnBrk="1" latinLnBrk="0" hangingPunct="1">
        <a:spcBef>
          <a:spcPct val="20000"/>
        </a:spcBef>
        <a:buClr>
          <a:schemeClr val="accent1">
            <a:lumMod val="50000"/>
          </a:schemeClr>
        </a:buClr>
        <a:buSzPct val="65000"/>
        <a:buFont typeface="Wingdings 2"/>
        <a:buChar char=""/>
        <a:defRPr kumimoji="0" sz="2000" kern="1200">
          <a:solidFill>
            <a:schemeClr val="tx1"/>
          </a:solidFill>
          <a:latin typeface="Arial" pitchFamily="34" charset="0"/>
          <a:ea typeface="+mn-ea"/>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a/url?sa=i&amp;rct=j&amp;q=&amp;esrc=s&amp;frm=1&amp;source=images&amp;cd=&amp;cad=rja&amp;docid=-U-891pl0nnMpM&amp;tbnid=8guIGNTT6xxE3M:&amp;ved=0CAUQjRw&amp;url=http://rosefirewalker.wordpress.com/category/women-inventors/&amp;ei=Sh7tUfiGGcmorgGU9YDABQ&amp;bvm=bv.49478099,d.aWc&amp;psig=AFQjCNFk0JngDq3Snc3kydw-eUkHL8UxEA&amp;ust=1374580592254908"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a/url?sa=i&amp;rct=j&amp;q=&amp;esrc=s&amp;frm=1&amp;source=images&amp;cd=&amp;cad=rja&amp;docid=-U-891pl0nnMpM&amp;tbnid=8guIGNTT6xxE3M:&amp;ved=0CAUQjRw&amp;url=http://rosefirewalker.wordpress.com/category/women-inventors/&amp;ei=Sh7tUfiGGcmorgGU9YDABQ&amp;bvm=bv.49478099,d.aWc&amp;psig=AFQjCNFk0JngDq3Snc3kydw-eUkHL8UxEA&amp;ust=1374580592254908"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a/url?sa=i&amp;rct=j&amp;q=&amp;esrc=s&amp;frm=1&amp;source=images&amp;cd=&amp;cad=rja&amp;docid=-U-891pl0nnMpM&amp;tbnid=8guIGNTT6xxE3M:&amp;ved=0CAUQjRw&amp;url=http://rosefirewalker.wordpress.com/category/women-inventors/&amp;ei=Sh7tUfiGGcmorgGU9YDABQ&amp;bvm=bv.49478099,d.aWc&amp;psig=AFQjCNFk0JngDq3Snc3kydw-eUkHL8UxEA&amp;ust=1374580592254908" TargetMode="External"/><Relationship Id="rId1" Type="http://schemas.openxmlformats.org/officeDocument/2006/relationships/slideLayout" Target="../slideLayouts/slideLayout16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268760"/>
            <a:ext cx="7772400" cy="1470025"/>
          </a:xfrm>
        </p:spPr>
        <p:txBody>
          <a:bodyPr>
            <a:normAutofit fontScale="90000"/>
          </a:bodyPr>
          <a:lstStyle/>
          <a:p>
            <a:r>
              <a:rPr lang="en-GB" sz="2200" dirty="0">
                <a:solidFill>
                  <a:prstClr val="black"/>
                </a:solidFill>
              </a:rPr>
              <a:t>SRP Workshop on Ethical Dimensions of the</a:t>
            </a:r>
            <a:br>
              <a:rPr lang="en-GB" sz="2200" dirty="0">
                <a:solidFill>
                  <a:prstClr val="black"/>
                </a:solidFill>
              </a:rPr>
            </a:br>
            <a:r>
              <a:rPr lang="en-GB" sz="2200" dirty="0">
                <a:solidFill>
                  <a:prstClr val="black"/>
                </a:solidFill>
              </a:rPr>
              <a:t> Radiological Protection System</a:t>
            </a:r>
            <a:br>
              <a:rPr lang="en-GB" sz="2200" dirty="0">
                <a:solidFill>
                  <a:prstClr val="black"/>
                </a:solidFill>
              </a:rPr>
            </a:br>
            <a:r>
              <a:rPr lang="en-GB" sz="2200" dirty="0">
                <a:solidFill>
                  <a:prstClr val="black"/>
                </a:solidFill>
              </a:rPr>
              <a:t/>
            </a:r>
            <a:br>
              <a:rPr lang="en-GB" sz="2200" dirty="0">
                <a:solidFill>
                  <a:prstClr val="black"/>
                </a:solidFill>
              </a:rPr>
            </a:br>
            <a:r>
              <a:rPr lang="en-GB" sz="2200" dirty="0">
                <a:solidFill>
                  <a:prstClr val="black"/>
                </a:solidFill>
              </a:rPr>
              <a:t>June 2014</a:t>
            </a:r>
            <a:br>
              <a:rPr lang="en-GB" sz="2200" dirty="0">
                <a:solidFill>
                  <a:prstClr val="black"/>
                </a:solidFill>
              </a:rPr>
            </a:br>
            <a:r>
              <a:rPr lang="en-GB" sz="2000" dirty="0">
                <a:solidFill>
                  <a:prstClr val="black"/>
                </a:solidFill>
              </a:rPr>
              <a:t/>
            </a:r>
            <a:br>
              <a:rPr lang="en-GB" sz="2000" dirty="0">
                <a:solidFill>
                  <a:prstClr val="black"/>
                </a:solidFill>
              </a:rPr>
            </a:br>
            <a:r>
              <a:rPr lang="en-GB" sz="2000" dirty="0">
                <a:solidFill>
                  <a:prstClr val="black"/>
                </a:solidFill>
              </a:rPr>
              <a:t/>
            </a:r>
            <a:br>
              <a:rPr lang="en-GB" sz="2000" dirty="0">
                <a:solidFill>
                  <a:prstClr val="black"/>
                </a:solidFill>
              </a:rPr>
            </a:br>
            <a:r>
              <a:rPr lang="en-GB" sz="3600" dirty="0">
                <a:solidFill>
                  <a:prstClr val="black"/>
                </a:solidFill>
              </a:rPr>
              <a:t>Further Reflections:</a:t>
            </a:r>
            <a:br>
              <a:rPr lang="en-GB" sz="3600" dirty="0">
                <a:solidFill>
                  <a:prstClr val="black"/>
                </a:solidFill>
              </a:rPr>
            </a:br>
            <a:r>
              <a:rPr lang="en-GB" sz="3600" dirty="0">
                <a:solidFill>
                  <a:prstClr val="black"/>
                </a:solidFill>
              </a:rPr>
              <a:t>The Ethics of Radiological Protection</a:t>
            </a:r>
            <a:endParaRPr lang="en-GB" dirty="0"/>
          </a:p>
        </p:txBody>
      </p:sp>
      <p:sp>
        <p:nvSpPr>
          <p:cNvPr id="3" name="Subtitle 2"/>
          <p:cNvSpPr>
            <a:spLocks noGrp="1"/>
          </p:cNvSpPr>
          <p:nvPr>
            <p:ph type="subTitle" idx="1"/>
          </p:nvPr>
        </p:nvSpPr>
        <p:spPr/>
        <p:txBody>
          <a:bodyPr/>
          <a:lstStyle/>
          <a:p>
            <a:pPr lvl="0"/>
            <a:r>
              <a:rPr lang="en-GB" b="1" dirty="0">
                <a:solidFill>
                  <a:srgbClr val="0070C0"/>
                </a:solidFill>
              </a:rPr>
              <a:t>Roger Coates</a:t>
            </a:r>
          </a:p>
          <a:p>
            <a:pPr lvl="0"/>
            <a:r>
              <a:rPr lang="en-GB" sz="2800" dirty="0">
                <a:solidFill>
                  <a:srgbClr val="0070C0"/>
                </a:solidFill>
              </a:rPr>
              <a:t>With thanks to Chris Clement (ICRP)</a:t>
            </a:r>
          </a:p>
          <a:p>
            <a:endParaRPr lang="en-GB" dirty="0">
              <a:solidFill>
                <a:srgbClr val="0070C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620688"/>
            <a:ext cx="896937"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2995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4400" dirty="0" smtClean="0"/>
              <a:t>W.D. Ross: Balancing Obligations</a:t>
            </a:r>
            <a:endParaRPr lang="en-GB" sz="4400" dirty="0"/>
          </a:p>
        </p:txBody>
      </p:sp>
      <p:sp>
        <p:nvSpPr>
          <p:cNvPr id="5" name="Slide Number Placeholder 4"/>
          <p:cNvSpPr>
            <a:spLocks noGrp="1"/>
          </p:cNvSpPr>
          <p:nvPr>
            <p:ph type="sldNum" sz="quarter" idx="12"/>
          </p:nvPr>
        </p:nvSpPr>
        <p:spPr/>
        <p:txBody>
          <a:bodyPr/>
          <a:lstStyle/>
          <a:p>
            <a:fld id="{BB8C5AF3-AEE6-4099-9307-A0BBEAC46A71}" type="slidenum">
              <a:rPr lang="en-CA" smtClean="0">
                <a:solidFill>
                  <a:srgbClr val="04617B">
                    <a:shade val="90000"/>
                  </a:srgbClr>
                </a:solidFill>
              </a:rPr>
              <a:pPr/>
              <a:t>10</a:t>
            </a:fld>
            <a:endParaRPr lang="en-CA" dirty="0">
              <a:solidFill>
                <a:srgbClr val="04617B">
                  <a:shade val="90000"/>
                </a:srgbClr>
              </a:solidFill>
            </a:endParaRPr>
          </a:p>
        </p:txBody>
      </p:sp>
      <p:pic>
        <p:nvPicPr>
          <p:cNvPr id="1028" name="Picture 4" descr="http://rosefirewalker.files.wordpress.com/2011/03/scales-of-justice.jpg">
            <a:hlinkClick r:id="rId2"/>
          </p:cNvPr>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1447800"/>
            <a:ext cx="8229600" cy="51054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57200" y="2228433"/>
            <a:ext cx="8153400" cy="2800767"/>
          </a:xfrm>
          <a:prstGeom prst="rect">
            <a:avLst/>
          </a:prstGeom>
          <a:noFill/>
        </p:spPr>
        <p:txBody>
          <a:bodyPr wrap="square" lIns="91440" tIns="45720" rIns="91440" bIns="45720">
            <a:spAutoFit/>
          </a:bodyPr>
          <a:lstStyle/>
          <a:p>
            <a:pPr algn="ctr"/>
            <a:r>
              <a:rPr lang="en-US" sz="4400" b="1" dirty="0">
                <a:ln w="10541" cmpd="sng">
                  <a:solidFill>
                    <a:srgbClr val="0F6FC6">
                      <a:shade val="88000"/>
                      <a:satMod val="110000"/>
                    </a:srgbClr>
                  </a:solidFill>
                  <a:prstDash val="solid"/>
                </a:ln>
                <a:gradFill>
                  <a:gsLst>
                    <a:gs pos="0">
                      <a:srgbClr val="0F6FC6">
                        <a:tint val="40000"/>
                        <a:satMod val="250000"/>
                      </a:srgbClr>
                    </a:gs>
                    <a:gs pos="9000">
                      <a:srgbClr val="0F6FC6">
                        <a:tint val="52000"/>
                        <a:satMod val="300000"/>
                      </a:srgbClr>
                    </a:gs>
                    <a:gs pos="50000">
                      <a:srgbClr val="0F6FC6">
                        <a:shade val="20000"/>
                        <a:satMod val="300000"/>
                      </a:srgbClr>
                    </a:gs>
                    <a:gs pos="79000">
                      <a:srgbClr val="0F6FC6">
                        <a:tint val="52000"/>
                        <a:satMod val="300000"/>
                      </a:srgbClr>
                    </a:gs>
                    <a:gs pos="100000">
                      <a:srgbClr val="0F6FC6">
                        <a:tint val="40000"/>
                        <a:satMod val="250000"/>
                      </a:srgbClr>
                    </a:gs>
                  </a:gsLst>
                  <a:lin ang="5400000"/>
                </a:gradFill>
              </a:rPr>
              <a:t>What is right is a matter of balancing potentially conflicting responsibilities (values)</a:t>
            </a:r>
          </a:p>
        </p:txBody>
      </p:sp>
    </p:spTree>
    <p:extLst>
      <p:ext uri="{BB962C8B-B14F-4D97-AF65-F5344CB8AC3E}">
        <p14:creationId xmlns:p14="http://schemas.microsoft.com/office/powerpoint/2010/main" val="3759366686"/>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Values: A Pragmatic Way Forward</a:t>
            </a:r>
            <a:endParaRPr lang="en-GB" sz="4400" dirty="0"/>
          </a:p>
        </p:txBody>
      </p:sp>
      <p:sp>
        <p:nvSpPr>
          <p:cNvPr id="3" name="Content Placeholder 2"/>
          <p:cNvSpPr>
            <a:spLocks noGrp="1"/>
          </p:cNvSpPr>
          <p:nvPr>
            <p:ph idx="1"/>
          </p:nvPr>
        </p:nvSpPr>
        <p:spPr/>
        <p:txBody>
          <a:bodyPr>
            <a:normAutofit lnSpcReduction="10000"/>
          </a:bodyPr>
          <a:lstStyle/>
          <a:p>
            <a:pPr marL="0" indent="0">
              <a:buNone/>
            </a:pPr>
            <a:r>
              <a:rPr lang="en-US" sz="3000" b="1" dirty="0" smtClean="0"/>
              <a:t>Seek a set of values:</a:t>
            </a:r>
          </a:p>
          <a:p>
            <a:endParaRPr lang="en-US" dirty="0" smtClean="0"/>
          </a:p>
          <a:p>
            <a:r>
              <a:rPr lang="en-US" u="sng" dirty="0" smtClean="0"/>
              <a:t>Relevant </a:t>
            </a:r>
            <a:r>
              <a:rPr lang="en-US" dirty="0" smtClean="0"/>
              <a:t>to the system of radiological protection</a:t>
            </a:r>
          </a:p>
          <a:p>
            <a:endParaRPr lang="en-US" dirty="0" smtClean="0"/>
          </a:p>
          <a:p>
            <a:r>
              <a:rPr lang="en-US" u="sng" dirty="0" smtClean="0"/>
              <a:t>Common</a:t>
            </a:r>
            <a:r>
              <a:rPr lang="en-US" dirty="0" smtClean="0"/>
              <a:t> (or at least acceptable) to the widest possible range of cultures today</a:t>
            </a:r>
          </a:p>
          <a:p>
            <a:pPr lvl="1"/>
            <a:r>
              <a:rPr lang="en-US" dirty="0" smtClean="0"/>
              <a:t>International recommendations must be broadly applicable</a:t>
            </a:r>
          </a:p>
          <a:p>
            <a:endParaRPr lang="en-US" dirty="0" smtClean="0"/>
          </a:p>
          <a:p>
            <a:r>
              <a:rPr lang="en-US" dirty="0" smtClean="0"/>
              <a:t>That stand the test of being applied to current and foreseeable problems, with sensible results</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11</a:t>
            </a:fld>
            <a:endParaRPr lang="en-US" dirty="0">
              <a:solidFill>
                <a:srgbClr val="04617B">
                  <a:shade val="90000"/>
                </a:srgbClr>
              </a:solidFill>
            </a:endParaRPr>
          </a:p>
        </p:txBody>
      </p:sp>
    </p:spTree>
    <p:extLst>
      <p:ext uri="{BB962C8B-B14F-4D97-AF65-F5344CB8AC3E}">
        <p14:creationId xmlns:p14="http://schemas.microsoft.com/office/powerpoint/2010/main" val="1789746627"/>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Which Values?</a:t>
            </a:r>
            <a:endParaRPr lang="en-GB" sz="4400" dirty="0"/>
          </a:p>
        </p:txBody>
      </p:sp>
      <p:sp>
        <p:nvSpPr>
          <p:cNvPr id="3" name="Content Placeholder 2"/>
          <p:cNvSpPr>
            <a:spLocks noGrp="1"/>
          </p:cNvSpPr>
          <p:nvPr>
            <p:ph idx="1"/>
          </p:nvPr>
        </p:nvSpPr>
        <p:spPr>
          <a:xfrm>
            <a:off x="457200" y="1447800"/>
            <a:ext cx="8229600" cy="4876800"/>
          </a:xfrm>
        </p:spPr>
        <p:txBody>
          <a:bodyPr numCol="4" spcCol="72000">
            <a:noAutofit/>
          </a:bodyPr>
          <a:lstStyle/>
          <a:p>
            <a:pPr>
              <a:buFont typeface="Arial" pitchFamily="34" charset="0"/>
              <a:buChar char="•"/>
            </a:pPr>
            <a:r>
              <a:rPr lang="en-CA" sz="1400" dirty="0"/>
              <a:t>Accountability</a:t>
            </a:r>
          </a:p>
          <a:p>
            <a:pPr>
              <a:buFont typeface="Arial" pitchFamily="34" charset="0"/>
              <a:buChar char="•"/>
            </a:pPr>
            <a:r>
              <a:rPr lang="en-CA" sz="1400" dirty="0"/>
              <a:t>Accuracy</a:t>
            </a:r>
          </a:p>
          <a:p>
            <a:pPr>
              <a:buFont typeface="Arial" pitchFamily="34" charset="0"/>
              <a:buChar char="•"/>
            </a:pPr>
            <a:r>
              <a:rPr lang="en-CA" sz="1400" dirty="0"/>
              <a:t>Adaptability</a:t>
            </a:r>
          </a:p>
          <a:p>
            <a:pPr>
              <a:buFont typeface="Arial" pitchFamily="34" charset="0"/>
              <a:buChar char="•"/>
            </a:pPr>
            <a:r>
              <a:rPr lang="en-CA" sz="1400" dirty="0"/>
              <a:t>Benevolence</a:t>
            </a:r>
          </a:p>
          <a:p>
            <a:pPr>
              <a:buFont typeface="Arial" pitchFamily="34" charset="0"/>
              <a:buChar char="•"/>
            </a:pPr>
            <a:r>
              <a:rPr lang="en-CA" sz="1400" dirty="0"/>
              <a:t>Candor</a:t>
            </a:r>
          </a:p>
          <a:p>
            <a:pPr>
              <a:buFont typeface="Arial" pitchFamily="34" charset="0"/>
              <a:buChar char="•"/>
            </a:pPr>
            <a:r>
              <a:rPr lang="en-CA" sz="1400" dirty="0" smtClean="0"/>
              <a:t>Charity</a:t>
            </a:r>
            <a:endParaRPr lang="en-CA" sz="1400" dirty="0"/>
          </a:p>
          <a:p>
            <a:pPr>
              <a:buFont typeface="Arial" pitchFamily="34" charset="0"/>
              <a:buChar char="•"/>
            </a:pPr>
            <a:r>
              <a:rPr lang="en-CA" sz="1400" dirty="0"/>
              <a:t>Clarity</a:t>
            </a:r>
          </a:p>
          <a:p>
            <a:pPr>
              <a:buFont typeface="Arial" pitchFamily="34" charset="0"/>
              <a:buChar char="•"/>
            </a:pPr>
            <a:r>
              <a:rPr lang="en-CA" sz="1400" dirty="0"/>
              <a:t>Compassion</a:t>
            </a:r>
          </a:p>
          <a:p>
            <a:pPr>
              <a:buFont typeface="Arial" pitchFamily="34" charset="0"/>
              <a:buChar char="•"/>
            </a:pPr>
            <a:r>
              <a:rPr lang="en-CA" sz="1400" dirty="0"/>
              <a:t>Competence</a:t>
            </a:r>
          </a:p>
          <a:p>
            <a:pPr>
              <a:buFont typeface="Arial" pitchFamily="34" charset="0"/>
              <a:buChar char="•"/>
            </a:pPr>
            <a:r>
              <a:rPr lang="en-CA" sz="1400" dirty="0"/>
              <a:t>Confidence</a:t>
            </a:r>
          </a:p>
          <a:p>
            <a:pPr>
              <a:buFont typeface="Arial" pitchFamily="34" charset="0"/>
              <a:buChar char="•"/>
            </a:pPr>
            <a:r>
              <a:rPr lang="en-CA" sz="1400" dirty="0"/>
              <a:t>Consistency</a:t>
            </a:r>
          </a:p>
          <a:p>
            <a:pPr>
              <a:buFont typeface="Arial" pitchFamily="34" charset="0"/>
              <a:buChar char="•"/>
            </a:pPr>
            <a:r>
              <a:rPr lang="en-CA" sz="1400" dirty="0"/>
              <a:t>Correctness</a:t>
            </a:r>
          </a:p>
          <a:p>
            <a:pPr>
              <a:buFont typeface="Arial" pitchFamily="34" charset="0"/>
              <a:buChar char="•"/>
            </a:pPr>
            <a:r>
              <a:rPr lang="en-CA" sz="1400" dirty="0"/>
              <a:t>Credibility</a:t>
            </a:r>
          </a:p>
          <a:p>
            <a:pPr>
              <a:buFont typeface="Arial" pitchFamily="34" charset="0"/>
              <a:buChar char="•"/>
            </a:pPr>
            <a:r>
              <a:rPr lang="en-CA" sz="1400" dirty="0"/>
              <a:t>Decisiveness</a:t>
            </a:r>
          </a:p>
          <a:p>
            <a:pPr>
              <a:buFont typeface="Arial" pitchFamily="34" charset="0"/>
              <a:buChar char="•"/>
            </a:pPr>
            <a:r>
              <a:rPr lang="en-CA" sz="1400" dirty="0"/>
              <a:t>Dignity</a:t>
            </a:r>
          </a:p>
          <a:p>
            <a:pPr>
              <a:buFont typeface="Arial" pitchFamily="34" charset="0"/>
              <a:buChar char="•"/>
            </a:pPr>
            <a:r>
              <a:rPr lang="en-CA" sz="1400" dirty="0"/>
              <a:t>Effectiveness</a:t>
            </a:r>
          </a:p>
          <a:p>
            <a:pPr>
              <a:buFont typeface="Arial" pitchFamily="34" charset="0"/>
              <a:buChar char="•"/>
            </a:pPr>
            <a:r>
              <a:rPr lang="en-CA" sz="1400" dirty="0"/>
              <a:t>Efficiency</a:t>
            </a:r>
          </a:p>
          <a:p>
            <a:pPr>
              <a:buFont typeface="Arial" pitchFamily="34" charset="0"/>
              <a:buChar char="•"/>
            </a:pPr>
            <a:r>
              <a:rPr lang="en-CA" sz="1400" dirty="0"/>
              <a:t>Empathy</a:t>
            </a:r>
          </a:p>
          <a:p>
            <a:pPr>
              <a:buFont typeface="Arial" pitchFamily="34" charset="0"/>
              <a:buChar char="•"/>
            </a:pPr>
            <a:r>
              <a:rPr lang="en-CA" sz="1400" dirty="0"/>
              <a:t>Environmental protection</a:t>
            </a:r>
          </a:p>
          <a:p>
            <a:pPr>
              <a:buFont typeface="Arial" pitchFamily="34" charset="0"/>
              <a:buChar char="•"/>
            </a:pPr>
            <a:r>
              <a:rPr lang="en-CA" sz="1400" dirty="0"/>
              <a:t>Fairness</a:t>
            </a:r>
          </a:p>
          <a:p>
            <a:pPr>
              <a:buFont typeface="Arial" pitchFamily="34" charset="0"/>
              <a:buChar char="•"/>
            </a:pPr>
            <a:r>
              <a:rPr lang="en-CA" sz="1400" dirty="0" smtClean="0"/>
              <a:t>Fidelity</a:t>
            </a:r>
          </a:p>
          <a:p>
            <a:pPr>
              <a:buFont typeface="Arial" pitchFamily="34" charset="0"/>
              <a:buChar char="•"/>
            </a:pPr>
            <a:r>
              <a:rPr lang="en-CA" sz="1400" dirty="0" smtClean="0"/>
              <a:t>Gratitude</a:t>
            </a:r>
            <a:endParaRPr lang="en-CA" sz="1400" dirty="0"/>
          </a:p>
          <a:p>
            <a:pPr>
              <a:buFont typeface="Arial" pitchFamily="34" charset="0"/>
              <a:buChar char="•"/>
            </a:pPr>
            <a:r>
              <a:rPr lang="en-CA" sz="1400" dirty="0"/>
              <a:t>Harmonisation</a:t>
            </a:r>
          </a:p>
          <a:p>
            <a:pPr>
              <a:buFont typeface="Arial" pitchFamily="34" charset="0"/>
              <a:buChar char="•"/>
            </a:pPr>
            <a:r>
              <a:rPr lang="en-CA" sz="1400" dirty="0" smtClean="0"/>
              <a:t>Honesty</a:t>
            </a:r>
            <a:endParaRPr lang="en-CA" sz="1400" dirty="0"/>
          </a:p>
          <a:p>
            <a:pPr>
              <a:buFont typeface="Arial" pitchFamily="34" charset="0"/>
              <a:buChar char="•"/>
            </a:pPr>
            <a:r>
              <a:rPr lang="en-CA" sz="1400" dirty="0"/>
              <a:t>Human health</a:t>
            </a:r>
          </a:p>
          <a:p>
            <a:pPr>
              <a:buFont typeface="Arial" pitchFamily="34" charset="0"/>
              <a:buChar char="•"/>
            </a:pPr>
            <a:r>
              <a:rPr lang="en-CA" sz="1400" dirty="0"/>
              <a:t>Individual autonomy</a:t>
            </a:r>
          </a:p>
          <a:p>
            <a:pPr>
              <a:buFont typeface="Arial" pitchFamily="34" charset="0"/>
              <a:buChar char="•"/>
            </a:pPr>
            <a:r>
              <a:rPr lang="en-CA" sz="1400" dirty="0"/>
              <a:t>Individual benefit</a:t>
            </a:r>
          </a:p>
          <a:p>
            <a:pPr>
              <a:buFont typeface="Arial" pitchFamily="34" charset="0"/>
              <a:buChar char="•"/>
            </a:pPr>
            <a:r>
              <a:rPr lang="en-CA" sz="1400" dirty="0" smtClean="0"/>
              <a:t>Integrity</a:t>
            </a:r>
          </a:p>
          <a:p>
            <a:pPr>
              <a:buFont typeface="Arial" pitchFamily="34" charset="0"/>
              <a:buChar char="•"/>
            </a:pPr>
            <a:r>
              <a:rPr lang="en-CA" sz="1400" dirty="0" smtClean="0"/>
              <a:t>Justice</a:t>
            </a:r>
            <a:endParaRPr lang="en-CA" sz="1400" dirty="0"/>
          </a:p>
          <a:p>
            <a:pPr>
              <a:buFont typeface="Arial" pitchFamily="34" charset="0"/>
              <a:buChar char="•"/>
            </a:pPr>
            <a:r>
              <a:rPr lang="en-CA" sz="1400" dirty="0"/>
              <a:t>Knowledge</a:t>
            </a:r>
          </a:p>
          <a:p>
            <a:pPr>
              <a:buFont typeface="Arial" pitchFamily="34" charset="0"/>
              <a:buChar char="•"/>
            </a:pPr>
            <a:r>
              <a:rPr lang="en-CA" sz="1400" dirty="0"/>
              <a:t>Leadership</a:t>
            </a:r>
          </a:p>
          <a:p>
            <a:pPr>
              <a:buFont typeface="Arial" pitchFamily="34" charset="0"/>
              <a:buChar char="•"/>
            </a:pPr>
            <a:r>
              <a:rPr lang="en-CA" sz="1400" dirty="0" smtClean="0"/>
              <a:t>Logic</a:t>
            </a:r>
            <a:endParaRPr lang="en-CA" sz="1400" dirty="0"/>
          </a:p>
          <a:p>
            <a:pPr>
              <a:buFont typeface="Arial" pitchFamily="34" charset="0"/>
              <a:buChar char="•"/>
            </a:pPr>
            <a:r>
              <a:rPr lang="en-CA" sz="1400" dirty="0" smtClean="0"/>
              <a:t>Mercy</a:t>
            </a:r>
            <a:endParaRPr lang="en-CA" sz="1400" dirty="0"/>
          </a:p>
          <a:p>
            <a:pPr>
              <a:buFont typeface="Arial" pitchFamily="34" charset="0"/>
              <a:buChar char="•"/>
            </a:pPr>
            <a:r>
              <a:rPr lang="en-CA" sz="1400" dirty="0"/>
              <a:t>Meticulousness</a:t>
            </a:r>
          </a:p>
          <a:p>
            <a:pPr>
              <a:buFont typeface="Arial" pitchFamily="34" charset="0"/>
              <a:buChar char="•"/>
            </a:pPr>
            <a:r>
              <a:rPr lang="en-CA" sz="1400" dirty="0" smtClean="0"/>
              <a:t>Modesty</a:t>
            </a:r>
          </a:p>
          <a:p>
            <a:pPr>
              <a:buFont typeface="Arial" pitchFamily="34" charset="0"/>
              <a:buChar char="•"/>
            </a:pPr>
            <a:r>
              <a:rPr lang="en-CA" sz="1400" dirty="0" smtClean="0"/>
              <a:t>Non-maleficence</a:t>
            </a:r>
            <a:endParaRPr lang="en-CA" sz="1400" dirty="0"/>
          </a:p>
          <a:p>
            <a:pPr>
              <a:buFont typeface="Arial" pitchFamily="34" charset="0"/>
              <a:buChar char="•"/>
            </a:pPr>
            <a:r>
              <a:rPr lang="en-CA" sz="1400" dirty="0"/>
              <a:t>Open-mindedness</a:t>
            </a:r>
          </a:p>
          <a:p>
            <a:pPr>
              <a:buFont typeface="Arial" pitchFamily="34" charset="0"/>
              <a:buChar char="•"/>
            </a:pPr>
            <a:r>
              <a:rPr lang="en-CA" sz="1400" dirty="0"/>
              <a:t>Partnership</a:t>
            </a:r>
          </a:p>
          <a:p>
            <a:pPr>
              <a:buFont typeface="Arial" pitchFamily="34" charset="0"/>
              <a:buChar char="•"/>
            </a:pPr>
            <a:r>
              <a:rPr lang="en-CA" sz="1400" dirty="0"/>
              <a:t>Paternalism</a:t>
            </a:r>
          </a:p>
          <a:p>
            <a:pPr>
              <a:buFont typeface="Arial" pitchFamily="34" charset="0"/>
              <a:buChar char="•"/>
            </a:pPr>
            <a:r>
              <a:rPr lang="en-CA" sz="1400" dirty="0" smtClean="0"/>
              <a:t>Peace</a:t>
            </a:r>
            <a:endParaRPr lang="en-CA" sz="1400" dirty="0"/>
          </a:p>
          <a:p>
            <a:pPr>
              <a:buFont typeface="Arial" pitchFamily="34" charset="0"/>
              <a:buChar char="•"/>
            </a:pPr>
            <a:r>
              <a:rPr lang="en-CA" sz="1400" dirty="0"/>
              <a:t>Practicality</a:t>
            </a:r>
          </a:p>
          <a:p>
            <a:pPr>
              <a:buFont typeface="Arial" pitchFamily="34" charset="0"/>
              <a:buChar char="•"/>
            </a:pPr>
            <a:r>
              <a:rPr lang="en-CA" sz="1400" dirty="0"/>
              <a:t>Pragmatism</a:t>
            </a:r>
          </a:p>
          <a:p>
            <a:pPr>
              <a:buFont typeface="Arial" pitchFamily="34" charset="0"/>
              <a:buChar char="•"/>
            </a:pPr>
            <a:r>
              <a:rPr lang="en-CA" sz="1400" dirty="0"/>
              <a:t>Precaution</a:t>
            </a:r>
          </a:p>
          <a:p>
            <a:pPr>
              <a:buFont typeface="Arial" pitchFamily="34" charset="0"/>
              <a:buChar char="•"/>
            </a:pPr>
            <a:r>
              <a:rPr lang="en-CA" sz="1400" dirty="0" smtClean="0"/>
              <a:t>Promise-keeping</a:t>
            </a:r>
          </a:p>
          <a:p>
            <a:pPr>
              <a:buFont typeface="Arial" pitchFamily="34" charset="0"/>
              <a:buChar char="•"/>
            </a:pPr>
            <a:r>
              <a:rPr lang="en-CA" sz="1400" dirty="0" smtClean="0"/>
              <a:t>Promotion of aggregate good</a:t>
            </a:r>
            <a:endParaRPr lang="en-CA" sz="1400" dirty="0"/>
          </a:p>
          <a:p>
            <a:pPr>
              <a:buFont typeface="Arial" pitchFamily="34" charset="0"/>
              <a:buChar char="•"/>
            </a:pPr>
            <a:r>
              <a:rPr lang="en-CA" sz="1400" dirty="0" smtClean="0"/>
              <a:t>Protection of animals</a:t>
            </a:r>
          </a:p>
          <a:p>
            <a:pPr>
              <a:buFont typeface="Arial" pitchFamily="34" charset="0"/>
              <a:buChar char="•"/>
            </a:pPr>
            <a:r>
              <a:rPr lang="en-CA" sz="1400" dirty="0" smtClean="0"/>
              <a:t>Protection of children</a:t>
            </a:r>
            <a:endParaRPr lang="en-CA" sz="1400" dirty="0"/>
          </a:p>
          <a:p>
            <a:pPr>
              <a:buFont typeface="Arial" pitchFamily="34" charset="0"/>
              <a:buChar char="•"/>
            </a:pPr>
            <a:r>
              <a:rPr lang="en-CA" sz="1400" dirty="0"/>
              <a:t>Protection of future </a:t>
            </a:r>
            <a:r>
              <a:rPr lang="en-CA" sz="1400" dirty="0" smtClean="0"/>
              <a:t>generations</a:t>
            </a:r>
          </a:p>
          <a:p>
            <a:pPr>
              <a:buFont typeface="Arial" pitchFamily="34" charset="0"/>
              <a:buChar char="•"/>
            </a:pPr>
            <a:r>
              <a:rPr lang="en-CA" sz="1400" dirty="0" smtClean="0"/>
              <a:t>Privacy</a:t>
            </a:r>
            <a:endParaRPr lang="en-CA" sz="1400" dirty="0"/>
          </a:p>
          <a:p>
            <a:pPr>
              <a:buFont typeface="Arial" pitchFamily="34" charset="0"/>
              <a:buChar char="•"/>
            </a:pPr>
            <a:r>
              <a:rPr lang="en-CA" sz="1400" dirty="0"/>
              <a:t>Rationality</a:t>
            </a:r>
          </a:p>
          <a:p>
            <a:pPr>
              <a:buFont typeface="Arial" pitchFamily="34" charset="0"/>
              <a:buChar char="•"/>
            </a:pPr>
            <a:r>
              <a:rPr lang="en-CA" sz="1400" dirty="0"/>
              <a:t>Reasonableness</a:t>
            </a:r>
          </a:p>
          <a:p>
            <a:pPr>
              <a:buFont typeface="Arial" pitchFamily="34" charset="0"/>
              <a:buChar char="•"/>
            </a:pPr>
            <a:r>
              <a:rPr lang="en-CA" sz="1400" dirty="0" smtClean="0"/>
              <a:t>Reparation</a:t>
            </a:r>
            <a:endParaRPr lang="en-CA" sz="1400" dirty="0"/>
          </a:p>
          <a:p>
            <a:pPr>
              <a:buFont typeface="Arial" pitchFamily="34" charset="0"/>
              <a:buChar char="•"/>
            </a:pPr>
            <a:r>
              <a:rPr lang="en-CA" sz="1400" dirty="0" smtClean="0"/>
              <a:t>Responsibility</a:t>
            </a:r>
            <a:endParaRPr lang="en-CA" sz="1400" dirty="0"/>
          </a:p>
          <a:p>
            <a:pPr>
              <a:buFont typeface="Arial" pitchFamily="34" charset="0"/>
              <a:buChar char="•"/>
            </a:pPr>
            <a:r>
              <a:rPr lang="en-CA" sz="1400" dirty="0" smtClean="0"/>
              <a:t>Human rights</a:t>
            </a:r>
            <a:endParaRPr lang="en-CA" sz="1400" dirty="0"/>
          </a:p>
          <a:p>
            <a:pPr>
              <a:buFont typeface="Arial" pitchFamily="34" charset="0"/>
              <a:buChar char="•"/>
            </a:pPr>
            <a:r>
              <a:rPr lang="en-CA" sz="1400" dirty="0"/>
              <a:t>Scientific correctness</a:t>
            </a:r>
          </a:p>
          <a:p>
            <a:pPr>
              <a:buFont typeface="Arial" pitchFamily="34" charset="0"/>
              <a:buChar char="•"/>
            </a:pPr>
            <a:r>
              <a:rPr lang="en-CA" sz="1400" dirty="0"/>
              <a:t>Significance</a:t>
            </a:r>
          </a:p>
          <a:p>
            <a:pPr>
              <a:buFont typeface="Arial" pitchFamily="34" charset="0"/>
              <a:buChar char="•"/>
            </a:pPr>
            <a:r>
              <a:rPr lang="en-CA" sz="1400" dirty="0"/>
              <a:t>Simplicity</a:t>
            </a:r>
          </a:p>
          <a:p>
            <a:pPr>
              <a:buFont typeface="Arial" pitchFamily="34" charset="0"/>
              <a:buChar char="•"/>
            </a:pPr>
            <a:r>
              <a:rPr lang="en-CA" sz="1400" dirty="0" smtClean="0"/>
              <a:t>Sincerity</a:t>
            </a:r>
            <a:endParaRPr lang="en-CA" sz="1400" dirty="0"/>
          </a:p>
          <a:p>
            <a:pPr>
              <a:buFont typeface="Arial" pitchFamily="34" charset="0"/>
              <a:buChar char="•"/>
            </a:pPr>
            <a:r>
              <a:rPr lang="en-CA" sz="1400" dirty="0"/>
              <a:t>Social benefit</a:t>
            </a:r>
          </a:p>
          <a:p>
            <a:pPr>
              <a:buFont typeface="Arial" pitchFamily="34" charset="0"/>
              <a:buChar char="•"/>
            </a:pPr>
            <a:r>
              <a:rPr lang="en-CA" sz="1400" dirty="0"/>
              <a:t>Societal autonomy</a:t>
            </a:r>
          </a:p>
          <a:p>
            <a:pPr>
              <a:buFont typeface="Arial" pitchFamily="34" charset="0"/>
              <a:buChar char="•"/>
            </a:pPr>
            <a:r>
              <a:rPr lang="en-CA" sz="1400" dirty="0"/>
              <a:t>Soundness</a:t>
            </a:r>
          </a:p>
          <a:p>
            <a:pPr>
              <a:buFont typeface="Arial" pitchFamily="34" charset="0"/>
              <a:buChar char="•"/>
            </a:pPr>
            <a:r>
              <a:rPr lang="en-CA" sz="1400" dirty="0"/>
              <a:t>Stability</a:t>
            </a:r>
          </a:p>
          <a:p>
            <a:pPr>
              <a:buFont typeface="Arial" pitchFamily="34" charset="0"/>
              <a:buChar char="•"/>
            </a:pPr>
            <a:r>
              <a:rPr lang="en-CA" sz="1400" dirty="0"/>
              <a:t>Timeliness</a:t>
            </a:r>
          </a:p>
          <a:p>
            <a:pPr>
              <a:buFont typeface="Arial" pitchFamily="34" charset="0"/>
              <a:buChar char="•"/>
            </a:pPr>
            <a:r>
              <a:rPr lang="en-CA" sz="1400" dirty="0"/>
              <a:t>Tolerance</a:t>
            </a:r>
          </a:p>
          <a:p>
            <a:pPr>
              <a:buFont typeface="Arial" pitchFamily="34" charset="0"/>
              <a:buChar char="•"/>
            </a:pPr>
            <a:r>
              <a:rPr lang="en-CA" sz="1400" dirty="0" smtClean="0"/>
              <a:t>Trustworthiness</a:t>
            </a:r>
            <a:endParaRPr lang="en-CA" sz="1400" dirty="0"/>
          </a:p>
          <a:p>
            <a:pPr>
              <a:buFont typeface="Arial" pitchFamily="34" charset="0"/>
              <a:buChar char="•"/>
            </a:pPr>
            <a:r>
              <a:rPr lang="en-CA" sz="1400" dirty="0" smtClean="0"/>
              <a:t>Truth</a:t>
            </a:r>
            <a:endParaRPr lang="en-CA" sz="1400" dirty="0"/>
          </a:p>
          <a:p>
            <a:pPr>
              <a:buFont typeface="Arial" pitchFamily="34" charset="0"/>
              <a:buChar char="•"/>
            </a:pPr>
            <a:r>
              <a:rPr lang="en-CA" sz="1400" dirty="0"/>
              <a:t>Understanding</a:t>
            </a:r>
          </a:p>
          <a:p>
            <a:pPr>
              <a:buFont typeface="Arial" pitchFamily="34" charset="0"/>
              <a:buChar char="•"/>
            </a:pPr>
            <a:r>
              <a:rPr lang="en-CA" sz="1400" dirty="0"/>
              <a:t>Usefulness</a:t>
            </a:r>
          </a:p>
          <a:p>
            <a:pPr>
              <a:buFont typeface="Arial" pitchFamily="34" charset="0"/>
              <a:buChar char="•"/>
            </a:pPr>
            <a:r>
              <a:rPr lang="en-CA" sz="1400" dirty="0"/>
              <a:t>Vision</a:t>
            </a:r>
          </a:p>
          <a:p>
            <a:pPr>
              <a:buFont typeface="Arial" pitchFamily="34" charset="0"/>
              <a:buChar char="•"/>
            </a:pPr>
            <a:r>
              <a:rPr lang="en-CA" sz="1400" dirty="0" smtClean="0"/>
              <a:t>Wisdom</a:t>
            </a:r>
            <a:endParaRPr lang="en-GB" sz="14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12</a:t>
            </a:fld>
            <a:endParaRPr lang="en-US" dirty="0">
              <a:solidFill>
                <a:srgbClr val="04617B">
                  <a:shade val="90000"/>
                </a:srgbClr>
              </a:solidFill>
            </a:endParaRPr>
          </a:p>
        </p:txBody>
      </p:sp>
    </p:spTree>
    <p:extLst>
      <p:ext uri="{BB962C8B-B14F-4D97-AF65-F5344CB8AC3E}">
        <p14:creationId xmlns:p14="http://schemas.microsoft.com/office/powerpoint/2010/main" val="1189706057"/>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Which Values?</a:t>
            </a:r>
            <a:endParaRPr lang="en-GB" sz="4400" dirty="0"/>
          </a:p>
        </p:txBody>
      </p:sp>
      <p:sp>
        <p:nvSpPr>
          <p:cNvPr id="3" name="Content Placeholder 2"/>
          <p:cNvSpPr>
            <a:spLocks noGrp="1"/>
          </p:cNvSpPr>
          <p:nvPr>
            <p:ph idx="1"/>
          </p:nvPr>
        </p:nvSpPr>
        <p:spPr>
          <a:xfrm>
            <a:off x="457200" y="1447800"/>
            <a:ext cx="8229600" cy="4876800"/>
          </a:xfrm>
        </p:spPr>
        <p:txBody>
          <a:bodyPr numCol="4" spcCol="72000">
            <a:noAutofit/>
          </a:bodyPr>
          <a:lstStyle/>
          <a:p>
            <a:pPr>
              <a:buFont typeface="Arial" pitchFamily="34" charset="0"/>
              <a:buChar char="•"/>
            </a:pPr>
            <a:r>
              <a:rPr lang="en-CA" sz="1400" dirty="0"/>
              <a:t>Accountability</a:t>
            </a:r>
          </a:p>
          <a:p>
            <a:pPr>
              <a:buFont typeface="Arial" pitchFamily="34" charset="0"/>
              <a:buChar char="•"/>
            </a:pPr>
            <a:r>
              <a:rPr lang="en-CA" sz="1400" dirty="0"/>
              <a:t>Accuracy</a:t>
            </a:r>
          </a:p>
          <a:p>
            <a:pPr>
              <a:buFont typeface="Arial" pitchFamily="34" charset="0"/>
              <a:buChar char="•"/>
            </a:pPr>
            <a:r>
              <a:rPr lang="en-CA" sz="1400" dirty="0"/>
              <a:t>Adaptability</a:t>
            </a:r>
          </a:p>
          <a:p>
            <a:pPr>
              <a:buFont typeface="Arial" pitchFamily="34" charset="0"/>
              <a:buChar char="•"/>
            </a:pPr>
            <a:r>
              <a:rPr lang="en-CA" sz="1400" dirty="0"/>
              <a:t>Benevolence</a:t>
            </a:r>
          </a:p>
          <a:p>
            <a:pPr>
              <a:buFont typeface="Arial" pitchFamily="34" charset="0"/>
              <a:buChar char="•"/>
            </a:pPr>
            <a:r>
              <a:rPr lang="en-CA" sz="1400" dirty="0"/>
              <a:t>Candor</a:t>
            </a:r>
          </a:p>
          <a:p>
            <a:pPr>
              <a:buFont typeface="Arial" pitchFamily="34" charset="0"/>
              <a:buChar char="•"/>
            </a:pPr>
            <a:r>
              <a:rPr lang="en-CA" sz="1400" dirty="0" smtClean="0"/>
              <a:t>Charity</a:t>
            </a:r>
            <a:endParaRPr lang="en-CA" sz="1400" dirty="0"/>
          </a:p>
          <a:p>
            <a:pPr>
              <a:buFont typeface="Arial" pitchFamily="34" charset="0"/>
              <a:buChar char="•"/>
            </a:pPr>
            <a:r>
              <a:rPr lang="en-CA" sz="1400" dirty="0"/>
              <a:t>Clarity</a:t>
            </a:r>
          </a:p>
          <a:p>
            <a:pPr>
              <a:buFont typeface="Arial" pitchFamily="34" charset="0"/>
              <a:buChar char="•"/>
            </a:pPr>
            <a:r>
              <a:rPr lang="en-CA" sz="1400" dirty="0"/>
              <a:t>Compassion</a:t>
            </a:r>
          </a:p>
          <a:p>
            <a:pPr>
              <a:buFont typeface="Arial" pitchFamily="34" charset="0"/>
              <a:buChar char="•"/>
            </a:pPr>
            <a:r>
              <a:rPr lang="en-CA" sz="1400" dirty="0"/>
              <a:t>Competence</a:t>
            </a:r>
          </a:p>
          <a:p>
            <a:pPr>
              <a:buFont typeface="Arial" pitchFamily="34" charset="0"/>
              <a:buChar char="•"/>
            </a:pPr>
            <a:r>
              <a:rPr lang="en-CA" sz="1400" dirty="0"/>
              <a:t>Confidence</a:t>
            </a:r>
          </a:p>
          <a:p>
            <a:pPr>
              <a:buFont typeface="Arial" pitchFamily="34" charset="0"/>
              <a:buChar char="•"/>
            </a:pPr>
            <a:r>
              <a:rPr lang="en-CA" sz="1400" dirty="0"/>
              <a:t>Consistency</a:t>
            </a:r>
          </a:p>
          <a:p>
            <a:pPr>
              <a:buFont typeface="Arial" pitchFamily="34" charset="0"/>
              <a:buChar char="•"/>
            </a:pPr>
            <a:r>
              <a:rPr lang="en-CA" sz="1400" dirty="0"/>
              <a:t>Correctness</a:t>
            </a:r>
          </a:p>
          <a:p>
            <a:pPr>
              <a:buFont typeface="Arial" pitchFamily="34" charset="0"/>
              <a:buChar char="•"/>
            </a:pPr>
            <a:r>
              <a:rPr lang="en-CA" sz="1400" dirty="0"/>
              <a:t>Credibility</a:t>
            </a:r>
          </a:p>
          <a:p>
            <a:pPr>
              <a:buFont typeface="Arial" pitchFamily="34" charset="0"/>
              <a:buChar char="•"/>
            </a:pPr>
            <a:r>
              <a:rPr lang="en-CA" sz="1400" dirty="0"/>
              <a:t>Decisiveness</a:t>
            </a:r>
          </a:p>
          <a:p>
            <a:pPr>
              <a:buFont typeface="Arial" pitchFamily="34" charset="0"/>
              <a:buChar char="•"/>
            </a:pPr>
            <a:r>
              <a:rPr lang="en-CA" sz="1400" dirty="0"/>
              <a:t>Dignity</a:t>
            </a:r>
          </a:p>
          <a:p>
            <a:pPr>
              <a:buFont typeface="Arial" pitchFamily="34" charset="0"/>
              <a:buChar char="•"/>
            </a:pPr>
            <a:r>
              <a:rPr lang="en-CA" sz="1400" dirty="0"/>
              <a:t>Effectiveness</a:t>
            </a:r>
          </a:p>
          <a:p>
            <a:pPr>
              <a:buFont typeface="Arial" pitchFamily="34" charset="0"/>
              <a:buChar char="•"/>
            </a:pPr>
            <a:r>
              <a:rPr lang="en-CA" sz="1400" dirty="0"/>
              <a:t>Efficiency</a:t>
            </a:r>
          </a:p>
          <a:p>
            <a:pPr>
              <a:buFont typeface="Arial" pitchFamily="34" charset="0"/>
              <a:buChar char="•"/>
            </a:pPr>
            <a:r>
              <a:rPr lang="en-CA" sz="1400" dirty="0"/>
              <a:t>Empathy</a:t>
            </a:r>
          </a:p>
          <a:p>
            <a:pPr>
              <a:buFont typeface="Arial" pitchFamily="34" charset="0"/>
              <a:buChar char="•"/>
            </a:pPr>
            <a:r>
              <a:rPr lang="en-CA" sz="1400" dirty="0"/>
              <a:t>Environmental protection</a:t>
            </a:r>
          </a:p>
          <a:p>
            <a:pPr>
              <a:buFont typeface="Arial" pitchFamily="34" charset="0"/>
              <a:buChar char="•"/>
            </a:pPr>
            <a:r>
              <a:rPr lang="en-CA" sz="1400" dirty="0"/>
              <a:t>Fairness</a:t>
            </a:r>
          </a:p>
          <a:p>
            <a:pPr>
              <a:buFont typeface="Arial" pitchFamily="34" charset="0"/>
              <a:buChar char="•"/>
            </a:pPr>
            <a:r>
              <a:rPr lang="en-CA" sz="1400" dirty="0" smtClean="0"/>
              <a:t>Fidelity</a:t>
            </a:r>
          </a:p>
          <a:p>
            <a:pPr>
              <a:buFont typeface="Arial" pitchFamily="34" charset="0"/>
              <a:buChar char="•"/>
            </a:pPr>
            <a:r>
              <a:rPr lang="en-CA" sz="1400" dirty="0" smtClean="0"/>
              <a:t>Gratitude</a:t>
            </a:r>
            <a:endParaRPr lang="en-CA" sz="1400" dirty="0"/>
          </a:p>
          <a:p>
            <a:pPr>
              <a:buFont typeface="Arial" pitchFamily="34" charset="0"/>
              <a:buChar char="•"/>
            </a:pPr>
            <a:r>
              <a:rPr lang="en-CA" sz="1400" dirty="0"/>
              <a:t>Harmonisation</a:t>
            </a:r>
          </a:p>
          <a:p>
            <a:pPr>
              <a:buFont typeface="Arial" pitchFamily="34" charset="0"/>
              <a:buChar char="•"/>
            </a:pPr>
            <a:r>
              <a:rPr lang="en-CA" sz="1400" dirty="0" smtClean="0"/>
              <a:t>Honesty</a:t>
            </a:r>
            <a:endParaRPr lang="en-CA" sz="1400" dirty="0"/>
          </a:p>
          <a:p>
            <a:pPr>
              <a:buFont typeface="Arial" pitchFamily="34" charset="0"/>
              <a:buChar char="•"/>
            </a:pPr>
            <a:r>
              <a:rPr lang="en-CA" sz="1400" dirty="0"/>
              <a:t>Human health</a:t>
            </a:r>
          </a:p>
          <a:p>
            <a:pPr>
              <a:buFont typeface="Arial" pitchFamily="34" charset="0"/>
              <a:buChar char="•"/>
            </a:pPr>
            <a:r>
              <a:rPr lang="en-CA" sz="1400" dirty="0"/>
              <a:t>Individual autonomy</a:t>
            </a:r>
          </a:p>
          <a:p>
            <a:pPr>
              <a:buFont typeface="Arial" pitchFamily="34" charset="0"/>
              <a:buChar char="•"/>
            </a:pPr>
            <a:r>
              <a:rPr lang="en-CA" sz="1400" dirty="0"/>
              <a:t>Individual benefit</a:t>
            </a:r>
          </a:p>
          <a:p>
            <a:pPr>
              <a:buFont typeface="Arial" pitchFamily="34" charset="0"/>
              <a:buChar char="•"/>
            </a:pPr>
            <a:r>
              <a:rPr lang="en-CA" sz="1400" dirty="0" smtClean="0"/>
              <a:t>Integrity</a:t>
            </a:r>
          </a:p>
          <a:p>
            <a:pPr>
              <a:buFont typeface="Arial" pitchFamily="34" charset="0"/>
              <a:buChar char="•"/>
            </a:pPr>
            <a:r>
              <a:rPr lang="en-CA" sz="1400" dirty="0" smtClean="0"/>
              <a:t>Justice</a:t>
            </a:r>
            <a:endParaRPr lang="en-CA" sz="1400" dirty="0"/>
          </a:p>
          <a:p>
            <a:pPr>
              <a:buFont typeface="Arial" pitchFamily="34" charset="0"/>
              <a:buChar char="•"/>
            </a:pPr>
            <a:r>
              <a:rPr lang="en-CA" sz="1400" dirty="0"/>
              <a:t>Knowledge</a:t>
            </a:r>
          </a:p>
          <a:p>
            <a:pPr>
              <a:buFont typeface="Arial" pitchFamily="34" charset="0"/>
              <a:buChar char="•"/>
            </a:pPr>
            <a:r>
              <a:rPr lang="en-CA" sz="1400" dirty="0"/>
              <a:t>Leadership</a:t>
            </a:r>
          </a:p>
          <a:p>
            <a:pPr>
              <a:buFont typeface="Arial" pitchFamily="34" charset="0"/>
              <a:buChar char="•"/>
            </a:pPr>
            <a:r>
              <a:rPr lang="en-CA" sz="1400" dirty="0" smtClean="0"/>
              <a:t>Logic</a:t>
            </a:r>
            <a:endParaRPr lang="en-CA" sz="1400" dirty="0"/>
          </a:p>
          <a:p>
            <a:pPr>
              <a:buFont typeface="Arial" pitchFamily="34" charset="0"/>
              <a:buChar char="•"/>
            </a:pPr>
            <a:r>
              <a:rPr lang="en-CA" sz="1400" dirty="0" smtClean="0"/>
              <a:t>Mercy</a:t>
            </a:r>
            <a:endParaRPr lang="en-CA" sz="1400" dirty="0"/>
          </a:p>
          <a:p>
            <a:pPr>
              <a:buFont typeface="Arial" pitchFamily="34" charset="0"/>
              <a:buChar char="•"/>
            </a:pPr>
            <a:r>
              <a:rPr lang="en-CA" sz="1400" dirty="0"/>
              <a:t>Meticulousness</a:t>
            </a:r>
          </a:p>
          <a:p>
            <a:pPr>
              <a:buFont typeface="Arial" pitchFamily="34" charset="0"/>
              <a:buChar char="•"/>
            </a:pPr>
            <a:r>
              <a:rPr lang="en-CA" sz="1400" dirty="0" smtClean="0"/>
              <a:t>Modesty</a:t>
            </a:r>
          </a:p>
          <a:p>
            <a:pPr>
              <a:buFont typeface="Arial" pitchFamily="34" charset="0"/>
              <a:buChar char="•"/>
            </a:pPr>
            <a:r>
              <a:rPr lang="en-CA" sz="1400" dirty="0" smtClean="0"/>
              <a:t>Non-maleficence</a:t>
            </a:r>
            <a:endParaRPr lang="en-CA" sz="1400" dirty="0"/>
          </a:p>
          <a:p>
            <a:pPr>
              <a:buFont typeface="Arial" pitchFamily="34" charset="0"/>
              <a:buChar char="•"/>
            </a:pPr>
            <a:r>
              <a:rPr lang="en-CA" sz="1400" dirty="0"/>
              <a:t>Open-mindedness</a:t>
            </a:r>
          </a:p>
          <a:p>
            <a:pPr>
              <a:buFont typeface="Arial" pitchFamily="34" charset="0"/>
              <a:buChar char="•"/>
            </a:pPr>
            <a:r>
              <a:rPr lang="en-CA" sz="1400" dirty="0"/>
              <a:t>Partnership</a:t>
            </a:r>
          </a:p>
          <a:p>
            <a:pPr>
              <a:buFont typeface="Arial" pitchFamily="34" charset="0"/>
              <a:buChar char="•"/>
            </a:pPr>
            <a:r>
              <a:rPr lang="en-CA" sz="1400" dirty="0"/>
              <a:t>Paternalism</a:t>
            </a:r>
          </a:p>
          <a:p>
            <a:pPr>
              <a:buFont typeface="Arial" pitchFamily="34" charset="0"/>
              <a:buChar char="•"/>
            </a:pPr>
            <a:r>
              <a:rPr lang="en-CA" sz="1400" dirty="0" smtClean="0"/>
              <a:t>Peace</a:t>
            </a:r>
            <a:endParaRPr lang="en-CA" sz="1400" dirty="0"/>
          </a:p>
          <a:p>
            <a:pPr>
              <a:buFont typeface="Arial" pitchFamily="34" charset="0"/>
              <a:buChar char="•"/>
            </a:pPr>
            <a:r>
              <a:rPr lang="en-CA" sz="1400" dirty="0"/>
              <a:t>Practicality</a:t>
            </a:r>
          </a:p>
          <a:p>
            <a:pPr>
              <a:buFont typeface="Arial" pitchFamily="34" charset="0"/>
              <a:buChar char="•"/>
            </a:pPr>
            <a:r>
              <a:rPr lang="en-CA" sz="1400" dirty="0"/>
              <a:t>Pragmatism</a:t>
            </a:r>
          </a:p>
          <a:p>
            <a:pPr>
              <a:buFont typeface="Arial" pitchFamily="34" charset="0"/>
              <a:buChar char="•"/>
            </a:pPr>
            <a:r>
              <a:rPr lang="en-CA" sz="1400" dirty="0"/>
              <a:t>Precaution</a:t>
            </a:r>
          </a:p>
          <a:p>
            <a:pPr>
              <a:buFont typeface="Arial" pitchFamily="34" charset="0"/>
              <a:buChar char="•"/>
            </a:pPr>
            <a:r>
              <a:rPr lang="en-CA" sz="1400" dirty="0" smtClean="0"/>
              <a:t>Promise-keeping</a:t>
            </a:r>
          </a:p>
          <a:p>
            <a:pPr>
              <a:buFont typeface="Arial" pitchFamily="34" charset="0"/>
              <a:buChar char="•"/>
            </a:pPr>
            <a:r>
              <a:rPr lang="en-CA" sz="1400" dirty="0" smtClean="0"/>
              <a:t>Promotion of aggregate good</a:t>
            </a:r>
            <a:endParaRPr lang="en-CA" sz="1400" dirty="0"/>
          </a:p>
          <a:p>
            <a:pPr>
              <a:buFont typeface="Arial" pitchFamily="34" charset="0"/>
              <a:buChar char="•"/>
            </a:pPr>
            <a:r>
              <a:rPr lang="en-CA" sz="1400" dirty="0" smtClean="0"/>
              <a:t>Protection of animals</a:t>
            </a:r>
          </a:p>
          <a:p>
            <a:pPr>
              <a:buFont typeface="Arial" pitchFamily="34" charset="0"/>
              <a:buChar char="•"/>
            </a:pPr>
            <a:r>
              <a:rPr lang="en-CA" sz="1400" dirty="0" smtClean="0"/>
              <a:t>Protection of children</a:t>
            </a:r>
            <a:endParaRPr lang="en-CA" sz="1400" dirty="0"/>
          </a:p>
          <a:p>
            <a:pPr>
              <a:buFont typeface="Arial" pitchFamily="34" charset="0"/>
              <a:buChar char="•"/>
            </a:pPr>
            <a:r>
              <a:rPr lang="en-CA" sz="1400" dirty="0"/>
              <a:t>Protection of future </a:t>
            </a:r>
            <a:r>
              <a:rPr lang="en-CA" sz="1400" dirty="0" smtClean="0"/>
              <a:t>generations</a:t>
            </a:r>
          </a:p>
          <a:p>
            <a:pPr>
              <a:buFont typeface="Arial" pitchFamily="34" charset="0"/>
              <a:buChar char="•"/>
            </a:pPr>
            <a:r>
              <a:rPr lang="en-CA" sz="1400" dirty="0" smtClean="0"/>
              <a:t>Privacy</a:t>
            </a:r>
            <a:endParaRPr lang="en-CA" sz="1400" dirty="0"/>
          </a:p>
          <a:p>
            <a:pPr>
              <a:buFont typeface="Arial" pitchFamily="34" charset="0"/>
              <a:buChar char="•"/>
            </a:pPr>
            <a:r>
              <a:rPr lang="en-CA" sz="1400" dirty="0"/>
              <a:t>Rationality</a:t>
            </a:r>
          </a:p>
          <a:p>
            <a:pPr>
              <a:buFont typeface="Arial" pitchFamily="34" charset="0"/>
              <a:buChar char="•"/>
            </a:pPr>
            <a:r>
              <a:rPr lang="en-CA" sz="1400" dirty="0"/>
              <a:t>Reasonableness</a:t>
            </a:r>
          </a:p>
          <a:p>
            <a:pPr>
              <a:buFont typeface="Arial" pitchFamily="34" charset="0"/>
              <a:buChar char="•"/>
            </a:pPr>
            <a:r>
              <a:rPr lang="en-CA" sz="1400" dirty="0" smtClean="0"/>
              <a:t>Reparation</a:t>
            </a:r>
            <a:endParaRPr lang="en-CA" sz="1400" dirty="0"/>
          </a:p>
          <a:p>
            <a:pPr>
              <a:buFont typeface="Arial" pitchFamily="34" charset="0"/>
              <a:buChar char="•"/>
            </a:pPr>
            <a:r>
              <a:rPr lang="en-CA" sz="1400" dirty="0" smtClean="0"/>
              <a:t>Responsibility</a:t>
            </a:r>
            <a:endParaRPr lang="en-CA" sz="1400" dirty="0"/>
          </a:p>
          <a:p>
            <a:pPr>
              <a:buFont typeface="Arial" pitchFamily="34" charset="0"/>
              <a:buChar char="•"/>
            </a:pPr>
            <a:r>
              <a:rPr lang="en-CA" sz="1400" dirty="0" smtClean="0"/>
              <a:t>Human rights</a:t>
            </a:r>
            <a:endParaRPr lang="en-CA" sz="1400" dirty="0"/>
          </a:p>
          <a:p>
            <a:pPr>
              <a:buFont typeface="Arial" pitchFamily="34" charset="0"/>
              <a:buChar char="•"/>
            </a:pPr>
            <a:r>
              <a:rPr lang="en-CA" sz="1400" dirty="0"/>
              <a:t>Scientific correctness</a:t>
            </a:r>
          </a:p>
          <a:p>
            <a:pPr>
              <a:buFont typeface="Arial" pitchFamily="34" charset="0"/>
              <a:buChar char="•"/>
            </a:pPr>
            <a:r>
              <a:rPr lang="en-CA" sz="1400" dirty="0"/>
              <a:t>Significance</a:t>
            </a:r>
          </a:p>
          <a:p>
            <a:pPr>
              <a:buFont typeface="Arial" pitchFamily="34" charset="0"/>
              <a:buChar char="•"/>
            </a:pPr>
            <a:r>
              <a:rPr lang="en-CA" sz="1400" dirty="0"/>
              <a:t>Simplicity</a:t>
            </a:r>
          </a:p>
          <a:p>
            <a:pPr>
              <a:buFont typeface="Arial" pitchFamily="34" charset="0"/>
              <a:buChar char="•"/>
            </a:pPr>
            <a:r>
              <a:rPr lang="en-CA" sz="1400" dirty="0" smtClean="0"/>
              <a:t>Sincerity</a:t>
            </a:r>
            <a:endParaRPr lang="en-CA" sz="1400" dirty="0"/>
          </a:p>
          <a:p>
            <a:pPr>
              <a:buFont typeface="Arial" pitchFamily="34" charset="0"/>
              <a:buChar char="•"/>
            </a:pPr>
            <a:r>
              <a:rPr lang="en-CA" sz="1400" dirty="0"/>
              <a:t>Social benefit</a:t>
            </a:r>
          </a:p>
          <a:p>
            <a:pPr>
              <a:buFont typeface="Arial" pitchFamily="34" charset="0"/>
              <a:buChar char="•"/>
            </a:pPr>
            <a:r>
              <a:rPr lang="en-CA" sz="1400" dirty="0"/>
              <a:t>Societal autonomy</a:t>
            </a:r>
          </a:p>
          <a:p>
            <a:pPr>
              <a:buFont typeface="Arial" pitchFamily="34" charset="0"/>
              <a:buChar char="•"/>
            </a:pPr>
            <a:r>
              <a:rPr lang="en-CA" sz="1400" dirty="0"/>
              <a:t>Soundness</a:t>
            </a:r>
          </a:p>
          <a:p>
            <a:pPr>
              <a:buFont typeface="Arial" pitchFamily="34" charset="0"/>
              <a:buChar char="•"/>
            </a:pPr>
            <a:r>
              <a:rPr lang="en-CA" sz="1400" dirty="0"/>
              <a:t>Stability</a:t>
            </a:r>
          </a:p>
          <a:p>
            <a:pPr>
              <a:buFont typeface="Arial" pitchFamily="34" charset="0"/>
              <a:buChar char="•"/>
            </a:pPr>
            <a:r>
              <a:rPr lang="en-CA" sz="1400" dirty="0"/>
              <a:t>Timeliness</a:t>
            </a:r>
          </a:p>
          <a:p>
            <a:pPr>
              <a:buFont typeface="Arial" pitchFamily="34" charset="0"/>
              <a:buChar char="•"/>
            </a:pPr>
            <a:r>
              <a:rPr lang="en-CA" sz="1400" dirty="0"/>
              <a:t>Tolerance</a:t>
            </a:r>
          </a:p>
          <a:p>
            <a:pPr>
              <a:buFont typeface="Arial" pitchFamily="34" charset="0"/>
              <a:buChar char="•"/>
            </a:pPr>
            <a:r>
              <a:rPr lang="en-CA" sz="1400" dirty="0" smtClean="0"/>
              <a:t>Trustworthiness</a:t>
            </a:r>
            <a:endParaRPr lang="en-CA" sz="1400" dirty="0"/>
          </a:p>
          <a:p>
            <a:pPr>
              <a:buFont typeface="Arial" pitchFamily="34" charset="0"/>
              <a:buChar char="•"/>
            </a:pPr>
            <a:r>
              <a:rPr lang="en-CA" sz="1400" dirty="0" smtClean="0"/>
              <a:t>Truth</a:t>
            </a:r>
            <a:endParaRPr lang="en-CA" sz="1400" dirty="0"/>
          </a:p>
          <a:p>
            <a:pPr>
              <a:buFont typeface="Arial" pitchFamily="34" charset="0"/>
              <a:buChar char="•"/>
            </a:pPr>
            <a:r>
              <a:rPr lang="en-CA" sz="1400" dirty="0"/>
              <a:t>Understanding</a:t>
            </a:r>
          </a:p>
          <a:p>
            <a:pPr>
              <a:buFont typeface="Arial" pitchFamily="34" charset="0"/>
              <a:buChar char="•"/>
            </a:pPr>
            <a:r>
              <a:rPr lang="en-CA" sz="1400" dirty="0"/>
              <a:t>Usefulness</a:t>
            </a:r>
          </a:p>
          <a:p>
            <a:pPr>
              <a:buFont typeface="Arial" pitchFamily="34" charset="0"/>
              <a:buChar char="•"/>
            </a:pPr>
            <a:r>
              <a:rPr lang="en-CA" sz="1400" dirty="0"/>
              <a:t>Vision</a:t>
            </a:r>
          </a:p>
          <a:p>
            <a:pPr>
              <a:buFont typeface="Arial" pitchFamily="34" charset="0"/>
              <a:buChar char="•"/>
            </a:pPr>
            <a:r>
              <a:rPr lang="en-CA" sz="1400" dirty="0" smtClean="0"/>
              <a:t>Wisdom</a:t>
            </a:r>
            <a:endParaRPr lang="en-GB" sz="14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13</a:t>
            </a:fld>
            <a:endParaRPr lang="en-US" dirty="0">
              <a:solidFill>
                <a:srgbClr val="04617B">
                  <a:shade val="90000"/>
                </a:srgbClr>
              </a:solidFill>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000" r="12500"/>
          <a:stretch/>
        </p:blipFill>
        <p:spPr bwMode="auto">
          <a:xfrm>
            <a:off x="0" y="0"/>
            <a:ext cx="925150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5345751"/>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dirty="0" smtClean="0"/>
              <a:t>Ross on Right: Balancing Fundamental </a:t>
            </a:r>
            <a:r>
              <a:rPr lang="en-US" sz="3600" u="sng" dirty="0" smtClean="0"/>
              <a:t>Responsibilities</a:t>
            </a:r>
            <a:r>
              <a:rPr lang="en-US" sz="2400" dirty="0" smtClean="0"/>
              <a:t> (</a:t>
            </a:r>
            <a:r>
              <a:rPr lang="en-US" sz="2400" i="1" dirty="0" smtClean="0"/>
              <a:t>prima facie</a:t>
            </a:r>
            <a:r>
              <a:rPr lang="en-US" sz="2400" dirty="0" smtClean="0"/>
              <a:t> duties)</a:t>
            </a:r>
            <a:endParaRPr lang="en-GB" sz="3600" dirty="0"/>
          </a:p>
        </p:txBody>
      </p:sp>
      <p:sp>
        <p:nvSpPr>
          <p:cNvPr id="5" name="Slide Number Placeholder 4"/>
          <p:cNvSpPr>
            <a:spLocks noGrp="1"/>
          </p:cNvSpPr>
          <p:nvPr>
            <p:ph type="sldNum" sz="quarter" idx="12"/>
          </p:nvPr>
        </p:nvSpPr>
        <p:spPr/>
        <p:txBody>
          <a:bodyPr/>
          <a:lstStyle/>
          <a:p>
            <a:fld id="{BB8C5AF3-AEE6-4099-9307-A0BBEAC46A71}" type="slidenum">
              <a:rPr lang="en-CA" smtClean="0">
                <a:solidFill>
                  <a:srgbClr val="04617B">
                    <a:shade val="90000"/>
                  </a:srgbClr>
                </a:solidFill>
              </a:rPr>
              <a:pPr/>
              <a:t>14</a:t>
            </a:fld>
            <a:endParaRPr lang="en-CA" dirty="0">
              <a:solidFill>
                <a:srgbClr val="04617B">
                  <a:shade val="90000"/>
                </a:srgbClr>
              </a:solidFill>
            </a:endParaRPr>
          </a:p>
        </p:txBody>
      </p:sp>
      <p:pic>
        <p:nvPicPr>
          <p:cNvPr id="1028" name="Picture 4" descr="http://rosefirewalker.files.wordpress.com/2011/03/scales-of-justice.jpg">
            <a:hlinkClick r:id="rId2"/>
          </p:cNvPr>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1447800"/>
            <a:ext cx="8229600" cy="5105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383680" y="1799252"/>
            <a:ext cx="2364751" cy="1077218"/>
          </a:xfrm>
          <a:prstGeom prst="rect">
            <a:avLst/>
          </a:prstGeom>
          <a:noFill/>
        </p:spPr>
        <p:txBody>
          <a:bodyPr wrap="none" lIns="91440" tIns="45720" rIns="91440" bIns="45720">
            <a:spAutoFit/>
          </a:bodyPr>
          <a:lstStyle/>
          <a:p>
            <a:pPr algn="ctr"/>
            <a:r>
              <a:rPr lang="en-US" sz="4400" b="1" dirty="0">
                <a:ln w="10541" cmpd="sng">
                  <a:solidFill>
                    <a:srgbClr val="0F6FC6">
                      <a:shade val="88000"/>
                      <a:satMod val="110000"/>
                    </a:srgbClr>
                  </a:solidFill>
                  <a:prstDash val="solid"/>
                </a:ln>
                <a:gradFill>
                  <a:gsLst>
                    <a:gs pos="0">
                      <a:srgbClr val="0F6FC6">
                        <a:tint val="40000"/>
                        <a:satMod val="250000"/>
                      </a:srgbClr>
                    </a:gs>
                    <a:gs pos="9000">
                      <a:srgbClr val="0F6FC6">
                        <a:tint val="52000"/>
                        <a:satMod val="300000"/>
                      </a:srgbClr>
                    </a:gs>
                    <a:gs pos="50000">
                      <a:srgbClr val="0F6FC6">
                        <a:shade val="20000"/>
                        <a:satMod val="300000"/>
                      </a:srgbClr>
                    </a:gs>
                    <a:gs pos="79000">
                      <a:srgbClr val="0F6FC6">
                        <a:tint val="52000"/>
                        <a:satMod val="300000"/>
                      </a:srgbClr>
                    </a:gs>
                    <a:gs pos="100000">
                      <a:srgbClr val="0F6FC6">
                        <a:tint val="40000"/>
                        <a:satMod val="250000"/>
                      </a:srgbClr>
                    </a:gs>
                  </a:gsLst>
                  <a:lin ang="5400000"/>
                </a:gradFill>
              </a:rPr>
              <a:t>Fidelity</a:t>
            </a:r>
          </a:p>
          <a:p>
            <a:pPr algn="ctr"/>
            <a:r>
              <a:rPr lang="en-US" sz="2000" dirty="0">
                <a:solidFill>
                  <a:prstClr val="black"/>
                </a:solidFill>
              </a:rPr>
              <a:t>(keeping promises)</a:t>
            </a:r>
          </a:p>
        </p:txBody>
      </p:sp>
      <p:sp>
        <p:nvSpPr>
          <p:cNvPr id="8" name="Rectangle 7"/>
          <p:cNvSpPr/>
          <p:nvPr/>
        </p:nvSpPr>
        <p:spPr>
          <a:xfrm>
            <a:off x="4343400" y="2133600"/>
            <a:ext cx="3132588" cy="1077218"/>
          </a:xfrm>
          <a:prstGeom prst="rect">
            <a:avLst/>
          </a:prstGeom>
          <a:noFill/>
        </p:spPr>
        <p:txBody>
          <a:bodyPr wrap="none" lIns="91440" tIns="45720" rIns="91440" bIns="45720">
            <a:spAutoFit/>
          </a:bodyPr>
          <a:lstStyle/>
          <a:p>
            <a:pPr algn="ctr"/>
            <a:r>
              <a:rPr lang="en-US" sz="4400" b="1" dirty="0">
                <a:ln w="10541" cmpd="sng">
                  <a:solidFill>
                    <a:srgbClr val="0F6FC6">
                      <a:shade val="88000"/>
                      <a:satMod val="110000"/>
                    </a:srgbClr>
                  </a:solidFill>
                  <a:prstDash val="solid"/>
                </a:ln>
                <a:gradFill>
                  <a:gsLst>
                    <a:gs pos="0">
                      <a:srgbClr val="0F6FC6">
                        <a:tint val="40000"/>
                        <a:satMod val="250000"/>
                      </a:srgbClr>
                    </a:gs>
                    <a:gs pos="9000">
                      <a:srgbClr val="0F6FC6">
                        <a:tint val="52000"/>
                        <a:satMod val="300000"/>
                      </a:srgbClr>
                    </a:gs>
                    <a:gs pos="50000">
                      <a:srgbClr val="0F6FC6">
                        <a:shade val="20000"/>
                        <a:satMod val="300000"/>
                      </a:srgbClr>
                    </a:gs>
                    <a:gs pos="79000">
                      <a:srgbClr val="0F6FC6">
                        <a:tint val="52000"/>
                        <a:satMod val="300000"/>
                      </a:srgbClr>
                    </a:gs>
                    <a:gs pos="100000">
                      <a:srgbClr val="0F6FC6">
                        <a:tint val="40000"/>
                        <a:satMod val="250000"/>
                      </a:srgbClr>
                    </a:gs>
                  </a:gsLst>
                  <a:lin ang="5400000"/>
                </a:gradFill>
              </a:rPr>
              <a:t>Reparation</a:t>
            </a:r>
          </a:p>
          <a:p>
            <a:pPr algn="ctr"/>
            <a:r>
              <a:rPr lang="en-US" sz="2000" dirty="0">
                <a:solidFill>
                  <a:prstClr val="black"/>
                </a:solidFill>
              </a:rPr>
              <a:t>(righting our wrongs)</a:t>
            </a:r>
          </a:p>
        </p:txBody>
      </p:sp>
      <p:sp>
        <p:nvSpPr>
          <p:cNvPr id="10" name="Rectangle 9"/>
          <p:cNvSpPr/>
          <p:nvPr/>
        </p:nvSpPr>
        <p:spPr>
          <a:xfrm>
            <a:off x="381000" y="3352800"/>
            <a:ext cx="3672800" cy="1200329"/>
          </a:xfrm>
          <a:prstGeom prst="rect">
            <a:avLst/>
          </a:prstGeom>
          <a:noFill/>
        </p:spPr>
        <p:txBody>
          <a:bodyPr wrap="none" lIns="91440" tIns="45720" rIns="91440" bIns="45720">
            <a:spAutoFit/>
          </a:bodyPr>
          <a:lstStyle/>
          <a:p>
            <a:pPr algn="ctr"/>
            <a:r>
              <a:rPr lang="en-CA" sz="3600" b="1" dirty="0">
                <a:ln w="10541" cmpd="sng">
                  <a:solidFill>
                    <a:srgbClr val="0F6FC6">
                      <a:shade val="88000"/>
                      <a:satMod val="110000"/>
                    </a:srgbClr>
                  </a:solidFill>
                  <a:prstDash val="solid"/>
                </a:ln>
                <a:gradFill>
                  <a:gsLst>
                    <a:gs pos="0">
                      <a:srgbClr val="0F6FC6">
                        <a:tint val="40000"/>
                        <a:satMod val="250000"/>
                      </a:srgbClr>
                    </a:gs>
                    <a:gs pos="9000">
                      <a:srgbClr val="0F6FC6">
                        <a:tint val="52000"/>
                        <a:satMod val="300000"/>
                      </a:srgbClr>
                    </a:gs>
                    <a:gs pos="50000">
                      <a:srgbClr val="0F6FC6">
                        <a:shade val="20000"/>
                        <a:satMod val="300000"/>
                      </a:srgbClr>
                    </a:gs>
                    <a:gs pos="79000">
                      <a:srgbClr val="0F6FC6">
                        <a:tint val="52000"/>
                        <a:satMod val="300000"/>
                      </a:srgbClr>
                    </a:gs>
                    <a:gs pos="100000">
                      <a:srgbClr val="0F6FC6">
                        <a:tint val="40000"/>
                        <a:satMod val="250000"/>
                      </a:srgbClr>
                    </a:gs>
                  </a:gsLst>
                  <a:lin ang="5400000"/>
                </a:gradFill>
              </a:rPr>
              <a:t>Gratitude</a:t>
            </a:r>
          </a:p>
          <a:p>
            <a:pPr algn="ctr"/>
            <a:r>
              <a:rPr lang="en-CA" dirty="0">
                <a:solidFill>
                  <a:prstClr val="black"/>
                </a:solidFill>
              </a:rPr>
              <a:t>(returning services to those from</a:t>
            </a:r>
          </a:p>
          <a:p>
            <a:pPr algn="ctr"/>
            <a:r>
              <a:rPr lang="en-CA" dirty="0">
                <a:solidFill>
                  <a:prstClr val="black"/>
                </a:solidFill>
              </a:rPr>
              <a:t>whom we have accepted benefits)</a:t>
            </a:r>
          </a:p>
        </p:txBody>
      </p:sp>
      <p:sp>
        <p:nvSpPr>
          <p:cNvPr id="11" name="Rectangle 10"/>
          <p:cNvSpPr/>
          <p:nvPr/>
        </p:nvSpPr>
        <p:spPr>
          <a:xfrm>
            <a:off x="4160028" y="3679448"/>
            <a:ext cx="4701928" cy="1077218"/>
          </a:xfrm>
          <a:prstGeom prst="rect">
            <a:avLst/>
          </a:prstGeom>
          <a:noFill/>
        </p:spPr>
        <p:txBody>
          <a:bodyPr wrap="none" lIns="91440" tIns="45720" rIns="91440" bIns="45720">
            <a:spAutoFit/>
          </a:bodyPr>
          <a:lstStyle/>
          <a:p>
            <a:pPr algn="ctr"/>
            <a:r>
              <a:rPr lang="en-CA" sz="4400" b="1" dirty="0">
                <a:ln w="10541" cmpd="sng">
                  <a:solidFill>
                    <a:srgbClr val="0F6FC6">
                      <a:shade val="88000"/>
                      <a:satMod val="110000"/>
                    </a:srgbClr>
                  </a:solidFill>
                  <a:prstDash val="solid"/>
                </a:ln>
                <a:gradFill>
                  <a:gsLst>
                    <a:gs pos="0">
                      <a:srgbClr val="0F6FC6">
                        <a:tint val="40000"/>
                        <a:satMod val="250000"/>
                      </a:srgbClr>
                    </a:gs>
                    <a:gs pos="9000">
                      <a:srgbClr val="0F6FC6">
                        <a:tint val="52000"/>
                        <a:satMod val="300000"/>
                      </a:srgbClr>
                    </a:gs>
                    <a:gs pos="50000">
                      <a:srgbClr val="0F6FC6">
                        <a:shade val="20000"/>
                        <a:satMod val="300000"/>
                      </a:srgbClr>
                    </a:gs>
                    <a:gs pos="79000">
                      <a:srgbClr val="0F6FC6">
                        <a:tint val="52000"/>
                        <a:satMod val="300000"/>
                      </a:srgbClr>
                    </a:gs>
                    <a:gs pos="100000">
                      <a:srgbClr val="0F6FC6">
                        <a:tint val="40000"/>
                        <a:satMod val="250000"/>
                      </a:srgbClr>
                    </a:gs>
                  </a:gsLst>
                  <a:lin ang="5400000"/>
                </a:gradFill>
              </a:rPr>
              <a:t>Non-maleficence</a:t>
            </a:r>
          </a:p>
          <a:p>
            <a:pPr algn="ctr"/>
            <a:r>
              <a:rPr lang="en-CA" sz="2000" dirty="0">
                <a:solidFill>
                  <a:prstClr val="black"/>
                </a:solidFill>
              </a:rPr>
              <a:t>(avoidance of the bad)</a:t>
            </a:r>
          </a:p>
        </p:txBody>
      </p:sp>
      <p:sp>
        <p:nvSpPr>
          <p:cNvPr id="12" name="Rectangle 11"/>
          <p:cNvSpPr/>
          <p:nvPr/>
        </p:nvSpPr>
        <p:spPr>
          <a:xfrm>
            <a:off x="1506882" y="5127248"/>
            <a:ext cx="5920210" cy="861774"/>
          </a:xfrm>
          <a:prstGeom prst="rect">
            <a:avLst/>
          </a:prstGeom>
          <a:noFill/>
        </p:spPr>
        <p:txBody>
          <a:bodyPr wrap="none" lIns="91440" tIns="45720" rIns="91440" bIns="45720">
            <a:spAutoFit/>
          </a:bodyPr>
          <a:lstStyle/>
          <a:p>
            <a:pPr algn="ctr"/>
            <a:r>
              <a:rPr lang="en-CA" sz="3200" b="1" dirty="0">
                <a:ln w="10541" cmpd="sng">
                  <a:solidFill>
                    <a:srgbClr val="0F6FC6">
                      <a:shade val="88000"/>
                      <a:satMod val="110000"/>
                    </a:srgbClr>
                  </a:solidFill>
                  <a:prstDash val="solid"/>
                </a:ln>
                <a:gradFill>
                  <a:gsLst>
                    <a:gs pos="0">
                      <a:srgbClr val="0F6FC6">
                        <a:tint val="40000"/>
                        <a:satMod val="250000"/>
                      </a:srgbClr>
                    </a:gs>
                    <a:gs pos="9000">
                      <a:srgbClr val="0F6FC6">
                        <a:tint val="52000"/>
                        <a:satMod val="300000"/>
                      </a:srgbClr>
                    </a:gs>
                    <a:gs pos="50000">
                      <a:srgbClr val="0F6FC6">
                        <a:shade val="20000"/>
                        <a:satMod val="300000"/>
                      </a:srgbClr>
                    </a:gs>
                    <a:gs pos="79000">
                      <a:srgbClr val="0F6FC6">
                        <a:tint val="52000"/>
                        <a:satMod val="300000"/>
                      </a:srgbClr>
                    </a:gs>
                    <a:gs pos="100000">
                      <a:srgbClr val="0F6FC6">
                        <a:tint val="40000"/>
                        <a:satMod val="250000"/>
                      </a:srgbClr>
                    </a:gs>
                  </a:gsLst>
                  <a:lin ang="5400000"/>
                </a:gradFill>
              </a:rPr>
              <a:t>Promotion of aggregate good</a:t>
            </a:r>
          </a:p>
          <a:p>
            <a:pPr algn="ctr"/>
            <a:r>
              <a:rPr lang="en-CA" dirty="0">
                <a:solidFill>
                  <a:prstClr val="black"/>
                </a:solidFill>
              </a:rPr>
              <a:t>(including justice and self-improvement)</a:t>
            </a:r>
            <a:endParaRPr lang="en-CA" sz="1600" dirty="0">
              <a:solidFill>
                <a:prstClr val="black"/>
              </a:solidFill>
            </a:endParaRPr>
          </a:p>
        </p:txBody>
      </p:sp>
    </p:spTree>
    <p:extLst>
      <p:ext uri="{BB962C8B-B14F-4D97-AF65-F5344CB8AC3E}">
        <p14:creationId xmlns:p14="http://schemas.microsoft.com/office/powerpoint/2010/main" val="10074726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15</a:t>
            </a:fld>
            <a:endParaRPr lang="en-US">
              <a:solidFill>
                <a:srgbClr val="04617B">
                  <a:shade val="90000"/>
                </a:srgbClr>
              </a:solidFill>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583" r="12583"/>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181600" y="5791200"/>
            <a:ext cx="3657600" cy="304800"/>
          </a:xfrm>
          <a:prstGeom prst="rect">
            <a:avLst/>
          </a:prstGeom>
          <a:solidFill>
            <a:srgbClr val="FFC000"/>
          </a:solidFill>
          <a:ln>
            <a:solidFill>
              <a:schemeClr val="tx1"/>
            </a:solidFill>
          </a:ln>
        </p:spPr>
        <p:txBody>
          <a:bodyPr vert="horz" wrap="none" lIns="0" rIns="18288" rtlCol="0">
            <a:normAutofit fontScale="92500" lnSpcReduction="10000"/>
          </a:bodyPr>
          <a:lstStyle/>
          <a:p>
            <a:pPr marR="45720" algn="ctr">
              <a:spcBef>
                <a:spcPct val="20000"/>
              </a:spcBef>
              <a:buClr>
                <a:srgbClr val="0BD0D9"/>
              </a:buClr>
              <a:buSzPct val="95000"/>
              <a:buFont typeface="Wingdings 2"/>
              <a:buNone/>
            </a:pPr>
            <a:r>
              <a:rPr lang="en-GB" sz="1600" i="1" dirty="0">
                <a:solidFill>
                  <a:prstClr val="black"/>
                </a:solidFill>
              </a:rPr>
              <a:t>Borrowed from: Senlin Liu / KunWoo Cho</a:t>
            </a:r>
          </a:p>
        </p:txBody>
      </p:sp>
    </p:spTree>
    <p:extLst>
      <p:ext uri="{BB962C8B-B14F-4D97-AF65-F5344CB8AC3E}">
        <p14:creationId xmlns:p14="http://schemas.microsoft.com/office/powerpoint/2010/main" val="2683755816"/>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Main Points: Daejeon (1)</a:t>
            </a:r>
            <a:endParaRPr lang="en-GB" sz="4000" dirty="0"/>
          </a:p>
        </p:txBody>
      </p:sp>
      <p:sp>
        <p:nvSpPr>
          <p:cNvPr id="3" name="Content Placeholder 2"/>
          <p:cNvSpPr>
            <a:spLocks noGrp="1"/>
          </p:cNvSpPr>
          <p:nvPr>
            <p:ph idx="1"/>
          </p:nvPr>
        </p:nvSpPr>
        <p:spPr/>
        <p:txBody>
          <a:bodyPr>
            <a:normAutofit/>
          </a:bodyPr>
          <a:lstStyle/>
          <a:p>
            <a:pPr marL="0" indent="0">
              <a:buNone/>
            </a:pPr>
            <a:r>
              <a:rPr lang="en-CA" b="1" dirty="0" smtClean="0"/>
              <a:t>(Public) Communication</a:t>
            </a:r>
            <a:endParaRPr lang="en-CA" b="1" dirty="0"/>
          </a:p>
          <a:p>
            <a:r>
              <a:rPr lang="en-CA" dirty="0" smtClean="0"/>
              <a:t>Complexity of the system of radiological protection</a:t>
            </a:r>
          </a:p>
          <a:p>
            <a:r>
              <a:rPr lang="en-CA" dirty="0" smtClean="0"/>
              <a:t>Communicating radiological protection in simpler language</a:t>
            </a:r>
          </a:p>
          <a:p>
            <a:r>
              <a:rPr lang="en-CA" dirty="0" smtClean="0"/>
              <a:t>Failure of patriarchal top-down approach to risk communication</a:t>
            </a:r>
          </a:p>
          <a:p>
            <a:pPr lvl="1"/>
            <a:r>
              <a:rPr lang="en-CA" dirty="0" smtClean="0"/>
              <a:t>Need to address questions asked by the public</a:t>
            </a:r>
          </a:p>
          <a:p>
            <a:r>
              <a:rPr lang="en-CA" dirty="0" smtClean="0"/>
              <a:t>Public misunderstanding</a:t>
            </a:r>
          </a:p>
          <a:p>
            <a:pPr lvl="1"/>
            <a:r>
              <a:rPr lang="en-CA" dirty="0" smtClean="0"/>
              <a:t>Living in a “radiation free” world</a:t>
            </a:r>
            <a:endParaRPr lang="en-CA" dirty="0"/>
          </a:p>
          <a:p>
            <a:pPr lvl="1"/>
            <a:r>
              <a:rPr lang="en-CA" dirty="0" smtClean="0"/>
              <a:t>Equating radiation with atomic bombs</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16</a:t>
            </a:fld>
            <a:endParaRPr lang="en-US">
              <a:solidFill>
                <a:srgbClr val="04617B">
                  <a:shade val="90000"/>
                </a:srgbClr>
              </a:solidFill>
            </a:endParaRPr>
          </a:p>
        </p:txBody>
      </p:sp>
    </p:spTree>
    <p:extLst>
      <p:ext uri="{BB962C8B-B14F-4D97-AF65-F5344CB8AC3E}">
        <p14:creationId xmlns:p14="http://schemas.microsoft.com/office/powerpoint/2010/main" val="4068682766"/>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rmAutofit/>
          </a:bodyPr>
          <a:lstStyle/>
          <a:p>
            <a:r>
              <a:rPr lang="en-GB" sz="4000" dirty="0" smtClean="0"/>
              <a:t>Main Points: Daejeon (2)</a:t>
            </a:r>
            <a:endParaRPr lang="en-GB" sz="4000" dirty="0"/>
          </a:p>
        </p:txBody>
      </p:sp>
      <p:sp>
        <p:nvSpPr>
          <p:cNvPr id="3" name="Content Placeholder 2"/>
          <p:cNvSpPr>
            <a:spLocks noGrp="1"/>
          </p:cNvSpPr>
          <p:nvPr>
            <p:ph idx="1"/>
          </p:nvPr>
        </p:nvSpPr>
        <p:spPr/>
        <p:txBody>
          <a:bodyPr>
            <a:normAutofit/>
          </a:bodyPr>
          <a:lstStyle/>
          <a:p>
            <a:pPr marL="0" indent="0">
              <a:buNone/>
            </a:pPr>
            <a:r>
              <a:rPr lang="en-CA" b="1" dirty="0" smtClean="0"/>
              <a:t>Tolerability/Acceptability </a:t>
            </a:r>
            <a:r>
              <a:rPr lang="en-CA" b="1" dirty="0"/>
              <a:t>of </a:t>
            </a:r>
            <a:r>
              <a:rPr lang="en-CA" b="1" dirty="0" smtClean="0"/>
              <a:t>risk</a:t>
            </a:r>
          </a:p>
          <a:p>
            <a:r>
              <a:rPr lang="en-CA" dirty="0" smtClean="0"/>
              <a:t>Failure of broad acceptance due to overemphasis of solely scientific approach</a:t>
            </a:r>
          </a:p>
          <a:p>
            <a:r>
              <a:rPr lang="en-CA" dirty="0" smtClean="0"/>
              <a:t>Primarily a question of ethics, informed by science</a:t>
            </a:r>
            <a:endParaRPr lang="en-CA" dirty="0"/>
          </a:p>
          <a:p>
            <a:pPr marL="0" indent="0">
              <a:buNone/>
            </a:pPr>
            <a:endParaRPr lang="en-CA" dirty="0" smtClean="0"/>
          </a:p>
          <a:p>
            <a:pPr marL="0" indent="0">
              <a:buNone/>
            </a:pPr>
            <a:r>
              <a:rPr lang="en-CA" b="1" dirty="0" smtClean="0"/>
              <a:t>Well-being</a:t>
            </a:r>
          </a:p>
          <a:p>
            <a:r>
              <a:rPr lang="en-CA" dirty="0" smtClean="0"/>
              <a:t>For protection of people: consider well-being </a:t>
            </a:r>
            <a:r>
              <a:rPr lang="en-CA" dirty="0"/>
              <a:t>vs. “classical” health </a:t>
            </a:r>
            <a:r>
              <a:rPr lang="en-CA" dirty="0" smtClean="0"/>
              <a:t>protection</a:t>
            </a:r>
          </a:p>
          <a:p>
            <a:r>
              <a:rPr lang="en-CA" dirty="0" smtClean="0"/>
              <a:t>People need to be protected from harm AND to feel “safe”</a:t>
            </a:r>
            <a:endParaRPr lang="en-CA" dirty="0"/>
          </a:p>
          <a:p>
            <a:endParaRPr lang="en-CA"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17</a:t>
            </a:fld>
            <a:endParaRPr lang="en-US">
              <a:solidFill>
                <a:srgbClr val="04617B">
                  <a:shade val="90000"/>
                </a:srgbClr>
              </a:solidFill>
            </a:endParaRPr>
          </a:p>
        </p:txBody>
      </p:sp>
    </p:spTree>
    <p:extLst>
      <p:ext uri="{BB962C8B-B14F-4D97-AF65-F5344CB8AC3E}">
        <p14:creationId xmlns:p14="http://schemas.microsoft.com/office/powerpoint/2010/main" val="540555205"/>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264" y="304800"/>
            <a:ext cx="7761536" cy="1143000"/>
          </a:xfrm>
        </p:spPr>
        <p:txBody>
          <a:bodyPr/>
          <a:lstStyle/>
          <a:p>
            <a:r>
              <a:rPr lang="en-GB" sz="4000" dirty="0" smtClean="0"/>
              <a:t>WHO Definition of Health</a:t>
            </a:r>
            <a:endParaRPr lang="en-GB" dirty="0"/>
          </a:p>
        </p:txBody>
      </p:sp>
      <p:sp>
        <p:nvSpPr>
          <p:cNvPr id="3" name="Content Placeholder 2"/>
          <p:cNvSpPr>
            <a:spLocks noGrp="1"/>
          </p:cNvSpPr>
          <p:nvPr>
            <p:ph idx="1"/>
          </p:nvPr>
        </p:nvSpPr>
        <p:spPr>
          <a:xfrm>
            <a:off x="457200" y="1752600"/>
            <a:ext cx="8229600" cy="4572000"/>
          </a:xfrm>
        </p:spPr>
        <p:txBody>
          <a:bodyPr>
            <a:normAutofit fontScale="92500"/>
          </a:bodyPr>
          <a:lstStyle/>
          <a:p>
            <a:pPr marL="0" indent="0">
              <a:buNone/>
            </a:pPr>
            <a:r>
              <a:rPr lang="en-CA" sz="4000" b="1" dirty="0" smtClean="0"/>
              <a:t>Health </a:t>
            </a:r>
            <a:r>
              <a:rPr lang="en-CA" sz="4000" b="1" dirty="0"/>
              <a:t>is a state of complete physical, mental and social well-being and not merely the absence of disease or </a:t>
            </a:r>
            <a:r>
              <a:rPr lang="en-CA" sz="4000" b="1" dirty="0" smtClean="0"/>
              <a:t>infirmity</a:t>
            </a:r>
            <a:endParaRPr lang="en-CA" sz="4000" b="1" dirty="0"/>
          </a:p>
          <a:p>
            <a:endParaRPr lang="en-CA" dirty="0"/>
          </a:p>
          <a:p>
            <a:pPr marL="0" indent="0">
              <a:buNone/>
            </a:pPr>
            <a:r>
              <a:rPr lang="en-CA" sz="1800" i="1" dirty="0" smtClean="0"/>
              <a:t>From the Preamble </a:t>
            </a:r>
            <a:r>
              <a:rPr lang="en-CA" sz="1800" i="1" dirty="0"/>
              <a:t>to the Constitution of the World Health Organization as adopted by the International Health Conference, New York, 19-22 June, 1946; signed on 22 July 1946 by the representatives of 61 States (Official Records of the World Health Organization, no. 2, p. 100) and entered into force on 7 April 1948.</a:t>
            </a:r>
          </a:p>
          <a:p>
            <a:endParaRPr lang="en-CA" sz="1800" i="1" dirty="0"/>
          </a:p>
          <a:p>
            <a:pPr marL="0" indent="0">
              <a:buNone/>
            </a:pPr>
            <a:r>
              <a:rPr lang="en-CA" sz="1800" i="1" dirty="0" smtClean="0"/>
              <a:t>The </a:t>
            </a:r>
            <a:r>
              <a:rPr lang="en-CA" sz="1800" i="1" dirty="0"/>
              <a:t>Definition has not been amended since 1948</a:t>
            </a:r>
            <a:r>
              <a:rPr lang="en-CA" sz="1800" i="1" dirty="0" smtClean="0"/>
              <a:t>.</a:t>
            </a:r>
            <a:endParaRPr lang="en-CA" sz="1800" i="1"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18</a:t>
            </a:fld>
            <a:endParaRPr lang="en-US">
              <a:solidFill>
                <a:srgbClr val="04617B">
                  <a:shade val="90000"/>
                </a:srgbClr>
              </a:solidFill>
            </a:endParaRPr>
          </a:p>
        </p:txBody>
      </p:sp>
      <p:pic>
        <p:nvPicPr>
          <p:cNvPr id="1028" name="Picture 4" descr="https://s3.amazonaws.com/arena_images/75920/original_6b773828e6d29e693344b2d074fdc51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1393328"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574867"/>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400" dirty="0" smtClean="0"/>
              <a:t>Objectives of Protection</a:t>
            </a:r>
            <a:br>
              <a:rPr lang="en-US" sz="4400" dirty="0" smtClean="0"/>
            </a:br>
            <a:r>
              <a:rPr lang="en-US" sz="2400" dirty="0" smtClean="0"/>
              <a:t>(for people)</a:t>
            </a:r>
            <a:endParaRPr lang="en-GB" sz="4400" dirty="0"/>
          </a:p>
        </p:txBody>
      </p:sp>
      <p:sp>
        <p:nvSpPr>
          <p:cNvPr id="5" name="Slide Number Placeholder 4"/>
          <p:cNvSpPr>
            <a:spLocks noGrp="1"/>
          </p:cNvSpPr>
          <p:nvPr>
            <p:ph type="sldNum" sz="quarter" idx="12"/>
          </p:nvPr>
        </p:nvSpPr>
        <p:spPr/>
        <p:txBody>
          <a:bodyPr/>
          <a:lstStyle/>
          <a:p>
            <a:fld id="{BB8C5AF3-AEE6-4099-9307-A0BBEAC46A71}" type="slidenum">
              <a:rPr lang="en-CA" smtClean="0">
                <a:solidFill>
                  <a:srgbClr val="04617B">
                    <a:shade val="90000"/>
                  </a:srgbClr>
                </a:solidFill>
              </a:rPr>
              <a:pPr/>
              <a:t>19</a:t>
            </a:fld>
            <a:endParaRPr lang="en-CA" dirty="0">
              <a:solidFill>
                <a:srgbClr val="04617B">
                  <a:shade val="90000"/>
                </a:srgbClr>
              </a:solidFill>
            </a:endParaRPr>
          </a:p>
        </p:txBody>
      </p:sp>
      <p:pic>
        <p:nvPicPr>
          <p:cNvPr id="1028" name="Picture 4" descr="http://rosefirewalker.files.wordpress.com/2011/03/scales-of-justice.jpg">
            <a:hlinkClick r:id="rId2"/>
          </p:cNvPr>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1447800"/>
            <a:ext cx="8229600" cy="5105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515253" y="-14347"/>
            <a:ext cx="2113494" cy="7786747"/>
          </a:xfrm>
          <a:prstGeom prst="rect">
            <a:avLst/>
          </a:prstGeom>
          <a:noFill/>
        </p:spPr>
        <p:txBody>
          <a:bodyPr wrap="square" lIns="91440" tIns="45720" rIns="91440" bIns="45720">
            <a:spAutoFit/>
          </a:bodyPr>
          <a:lstStyle/>
          <a:p>
            <a:pPr algn="ctr"/>
            <a:r>
              <a:rPr lang="en-US" sz="5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50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angle 8"/>
          <p:cNvSpPr/>
          <p:nvPr/>
        </p:nvSpPr>
        <p:spPr>
          <a:xfrm>
            <a:off x="1346462" y="1982212"/>
            <a:ext cx="6654538" cy="3539430"/>
          </a:xfrm>
          <a:prstGeom prst="rect">
            <a:avLst/>
          </a:prstGeom>
          <a:noFill/>
        </p:spPr>
        <p:txBody>
          <a:bodyPr wrap="square" lIns="91440" tIns="45720" rIns="91440" bIns="45720">
            <a:spAutoFit/>
          </a:bodyPr>
          <a:lstStyle/>
          <a:p>
            <a:pPr algn="ctr"/>
            <a:r>
              <a:rPr lang="en-CA" sz="3600" b="1" dirty="0" smtClean="0">
                <a:ln w="10541" cmpd="sng">
                  <a:solidFill>
                    <a:srgbClr val="0F6FC6">
                      <a:shade val="88000"/>
                      <a:satMod val="110000"/>
                    </a:srgbClr>
                  </a:solidFill>
                  <a:prstDash val="solid"/>
                </a:ln>
                <a:gradFill>
                  <a:gsLst>
                    <a:gs pos="0">
                      <a:srgbClr val="0F6FC6">
                        <a:tint val="40000"/>
                        <a:satMod val="250000"/>
                      </a:srgbClr>
                    </a:gs>
                    <a:gs pos="9000">
                      <a:srgbClr val="0F6FC6">
                        <a:tint val="52000"/>
                        <a:satMod val="300000"/>
                      </a:srgbClr>
                    </a:gs>
                    <a:gs pos="50000">
                      <a:srgbClr val="0F6FC6">
                        <a:shade val="20000"/>
                        <a:satMod val="300000"/>
                      </a:srgbClr>
                    </a:gs>
                    <a:gs pos="79000">
                      <a:srgbClr val="0F6FC6">
                        <a:tint val="52000"/>
                        <a:satMod val="300000"/>
                      </a:srgbClr>
                    </a:gs>
                    <a:gs pos="100000">
                      <a:srgbClr val="0F6FC6">
                        <a:tint val="40000"/>
                        <a:satMod val="250000"/>
                      </a:srgbClr>
                    </a:gs>
                  </a:gsLst>
                  <a:lin ang="5400000"/>
                </a:gradFill>
              </a:rPr>
              <a:t>Promotion of health* in relation to radiation exposures</a:t>
            </a:r>
          </a:p>
          <a:p>
            <a:pPr algn="ctr"/>
            <a:endParaRPr lang="en-CA" sz="3200" b="1" dirty="0">
              <a:ln w="10541" cmpd="sng">
                <a:solidFill>
                  <a:srgbClr val="0F6FC6">
                    <a:shade val="88000"/>
                    <a:satMod val="110000"/>
                  </a:srgbClr>
                </a:solidFill>
                <a:prstDash val="solid"/>
              </a:ln>
              <a:gradFill>
                <a:gsLst>
                  <a:gs pos="0">
                    <a:srgbClr val="0F6FC6">
                      <a:tint val="40000"/>
                      <a:satMod val="250000"/>
                    </a:srgbClr>
                  </a:gs>
                  <a:gs pos="9000">
                    <a:srgbClr val="0F6FC6">
                      <a:tint val="52000"/>
                      <a:satMod val="300000"/>
                    </a:srgbClr>
                  </a:gs>
                  <a:gs pos="50000">
                    <a:srgbClr val="0F6FC6">
                      <a:shade val="20000"/>
                      <a:satMod val="300000"/>
                    </a:srgbClr>
                  </a:gs>
                  <a:gs pos="79000">
                    <a:srgbClr val="0F6FC6">
                      <a:tint val="52000"/>
                      <a:satMod val="300000"/>
                    </a:srgbClr>
                  </a:gs>
                  <a:gs pos="100000">
                    <a:srgbClr val="0F6FC6">
                      <a:tint val="40000"/>
                      <a:satMod val="250000"/>
                    </a:srgbClr>
                  </a:gs>
                </a:gsLst>
                <a:lin ang="5400000"/>
              </a:gradFill>
            </a:endParaRPr>
          </a:p>
          <a:p>
            <a:pPr algn="ctr"/>
            <a:r>
              <a:rPr lang="en-CA" sz="2800" dirty="0" smtClean="0">
                <a:ln w="10541" cmpd="sng">
                  <a:solidFill>
                    <a:srgbClr val="0F6FC6">
                      <a:shade val="88000"/>
                      <a:satMod val="110000"/>
                    </a:srgbClr>
                  </a:solidFill>
                  <a:prstDash val="solid"/>
                </a:ln>
                <a:gradFill>
                  <a:gsLst>
                    <a:gs pos="0">
                      <a:srgbClr val="0F6FC6">
                        <a:tint val="40000"/>
                        <a:satMod val="250000"/>
                      </a:srgbClr>
                    </a:gs>
                    <a:gs pos="9000">
                      <a:srgbClr val="0F6FC6">
                        <a:tint val="52000"/>
                        <a:satMod val="300000"/>
                      </a:srgbClr>
                    </a:gs>
                    <a:gs pos="50000">
                      <a:srgbClr val="0F6FC6">
                        <a:shade val="20000"/>
                        <a:satMod val="300000"/>
                      </a:srgbClr>
                    </a:gs>
                    <a:gs pos="79000">
                      <a:srgbClr val="0F6FC6">
                        <a:tint val="52000"/>
                        <a:satMod val="300000"/>
                      </a:srgbClr>
                    </a:gs>
                    <a:gs pos="100000">
                      <a:srgbClr val="0F6FC6">
                        <a:tint val="40000"/>
                        <a:satMod val="250000"/>
                      </a:srgbClr>
                    </a:gs>
                  </a:gsLst>
                  <a:lin ang="5400000"/>
                </a:gradFill>
              </a:rPr>
              <a:t>*a </a:t>
            </a:r>
            <a:r>
              <a:rPr lang="en-CA" sz="2800" dirty="0">
                <a:ln w="10541" cmpd="sng">
                  <a:solidFill>
                    <a:srgbClr val="0F6FC6">
                      <a:shade val="88000"/>
                      <a:satMod val="110000"/>
                    </a:srgbClr>
                  </a:solidFill>
                  <a:prstDash val="solid"/>
                </a:ln>
                <a:gradFill>
                  <a:gsLst>
                    <a:gs pos="0">
                      <a:srgbClr val="0F6FC6">
                        <a:tint val="40000"/>
                        <a:satMod val="250000"/>
                      </a:srgbClr>
                    </a:gs>
                    <a:gs pos="9000">
                      <a:srgbClr val="0F6FC6">
                        <a:tint val="52000"/>
                        <a:satMod val="300000"/>
                      </a:srgbClr>
                    </a:gs>
                    <a:gs pos="50000">
                      <a:srgbClr val="0F6FC6">
                        <a:shade val="20000"/>
                        <a:satMod val="300000"/>
                      </a:srgbClr>
                    </a:gs>
                    <a:gs pos="79000">
                      <a:srgbClr val="0F6FC6">
                        <a:tint val="52000"/>
                        <a:satMod val="300000"/>
                      </a:srgbClr>
                    </a:gs>
                    <a:gs pos="100000">
                      <a:srgbClr val="0F6FC6">
                        <a:tint val="40000"/>
                        <a:satMod val="250000"/>
                      </a:srgbClr>
                    </a:gs>
                  </a:gsLst>
                  <a:lin ang="5400000"/>
                </a:gradFill>
              </a:rPr>
              <a:t>state of complete physical, mental and social well-being and not merely the absence of disease or </a:t>
            </a:r>
            <a:r>
              <a:rPr lang="en-CA" sz="2800" dirty="0" smtClean="0">
                <a:ln w="10541" cmpd="sng">
                  <a:solidFill>
                    <a:srgbClr val="0F6FC6">
                      <a:shade val="88000"/>
                      <a:satMod val="110000"/>
                    </a:srgbClr>
                  </a:solidFill>
                  <a:prstDash val="solid"/>
                </a:ln>
                <a:gradFill>
                  <a:gsLst>
                    <a:gs pos="0">
                      <a:srgbClr val="0F6FC6">
                        <a:tint val="40000"/>
                        <a:satMod val="250000"/>
                      </a:srgbClr>
                    </a:gs>
                    <a:gs pos="9000">
                      <a:srgbClr val="0F6FC6">
                        <a:tint val="52000"/>
                        <a:satMod val="300000"/>
                      </a:srgbClr>
                    </a:gs>
                    <a:gs pos="50000">
                      <a:srgbClr val="0F6FC6">
                        <a:shade val="20000"/>
                        <a:satMod val="300000"/>
                      </a:srgbClr>
                    </a:gs>
                    <a:gs pos="79000">
                      <a:srgbClr val="0F6FC6">
                        <a:tint val="52000"/>
                        <a:satMod val="300000"/>
                      </a:srgbClr>
                    </a:gs>
                    <a:gs pos="100000">
                      <a:srgbClr val="0F6FC6">
                        <a:tint val="40000"/>
                        <a:satMod val="250000"/>
                      </a:srgbClr>
                    </a:gs>
                  </a:gsLst>
                  <a:lin ang="5400000"/>
                </a:gradFill>
              </a:rPr>
              <a:t>infirmity</a:t>
            </a:r>
            <a:endParaRPr lang="en-CA" sz="2800" dirty="0">
              <a:ln w="10541" cmpd="sng">
                <a:solidFill>
                  <a:srgbClr val="0F6FC6">
                    <a:shade val="88000"/>
                    <a:satMod val="110000"/>
                  </a:srgbClr>
                </a:solidFill>
                <a:prstDash val="solid"/>
              </a:ln>
              <a:gradFill>
                <a:gsLst>
                  <a:gs pos="0">
                    <a:srgbClr val="0F6FC6">
                      <a:tint val="40000"/>
                      <a:satMod val="250000"/>
                    </a:srgbClr>
                  </a:gs>
                  <a:gs pos="9000">
                    <a:srgbClr val="0F6FC6">
                      <a:tint val="52000"/>
                      <a:satMod val="300000"/>
                    </a:srgbClr>
                  </a:gs>
                  <a:gs pos="50000">
                    <a:srgbClr val="0F6FC6">
                      <a:shade val="20000"/>
                      <a:satMod val="300000"/>
                    </a:srgbClr>
                  </a:gs>
                  <a:gs pos="79000">
                    <a:srgbClr val="0F6FC6">
                      <a:tint val="52000"/>
                      <a:satMod val="300000"/>
                    </a:srgbClr>
                  </a:gs>
                  <a:gs pos="100000">
                    <a:srgbClr val="0F6FC6">
                      <a:tint val="40000"/>
                      <a:satMod val="250000"/>
                    </a:srgbClr>
                  </a:gs>
                </a:gsLst>
                <a:lin ang="5400000"/>
              </a:gradFill>
            </a:endParaRPr>
          </a:p>
        </p:txBody>
      </p:sp>
    </p:spTree>
    <p:extLst>
      <p:ext uri="{BB962C8B-B14F-4D97-AF65-F5344CB8AC3E}">
        <p14:creationId xmlns:p14="http://schemas.microsoft.com/office/powerpoint/2010/main" val="2041562908"/>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438400" y="3810000"/>
            <a:ext cx="6248400" cy="2362200"/>
          </a:xfrm>
        </p:spPr>
        <p:txBody>
          <a:bodyPr>
            <a:noAutofit/>
          </a:bodyPr>
          <a:lstStyle/>
          <a:p>
            <a:pPr marL="0" indent="0" algn="just">
              <a:buNone/>
            </a:pPr>
            <a:r>
              <a:rPr lang="en-CA" sz="2800" dirty="0"/>
              <a:t>The </a:t>
            </a:r>
            <a:r>
              <a:rPr lang="en-CA" sz="2800" dirty="0" smtClean="0"/>
              <a:t>System </a:t>
            </a:r>
            <a:r>
              <a:rPr lang="en-CA" sz="2800" dirty="0"/>
              <a:t>of Radiological Protection </a:t>
            </a:r>
            <a:r>
              <a:rPr lang="en-CA" sz="2800" dirty="0" smtClean="0"/>
              <a:t>developed by ICRP is </a:t>
            </a:r>
            <a:r>
              <a:rPr lang="en-CA" sz="2800" dirty="0"/>
              <a:t>based on the latest science, social and ethical values, and nearly a century of experience</a:t>
            </a:r>
            <a:endParaRPr lang="en-GB"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2</a:t>
            </a:fld>
            <a:endParaRPr lang="en-US">
              <a:solidFill>
                <a:srgbClr val="04617B">
                  <a:shade val="90000"/>
                </a:srgb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424351" y="457200"/>
            <a:ext cx="8295298" cy="3101974"/>
          </a:xfrm>
          <a:prstGeom prst="rect">
            <a:avLst/>
          </a:prstGeom>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120" y="3657600"/>
            <a:ext cx="1803400" cy="26289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09187471"/>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20</a:t>
            </a:fld>
            <a:endParaRPr lang="en-US">
              <a:solidFill>
                <a:srgbClr val="04617B">
                  <a:shade val="90000"/>
                </a:srgbClr>
              </a:solidFill>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750" r="12917"/>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048000" y="6096000"/>
            <a:ext cx="3048000" cy="304800"/>
          </a:xfrm>
          <a:prstGeom prst="rect">
            <a:avLst/>
          </a:prstGeom>
          <a:solidFill>
            <a:srgbClr val="FFC000"/>
          </a:solidFill>
          <a:ln>
            <a:solidFill>
              <a:schemeClr val="tx1"/>
            </a:solidFill>
          </a:ln>
        </p:spPr>
        <p:txBody>
          <a:bodyPr vert="horz" wrap="none" lIns="0" rIns="18288" rtlCol="0">
            <a:normAutofit fontScale="92500" lnSpcReduction="10000"/>
          </a:bodyPr>
          <a:lstStyle/>
          <a:p>
            <a:pPr marR="45720" algn="ctr">
              <a:spcBef>
                <a:spcPct val="20000"/>
              </a:spcBef>
              <a:buClr>
                <a:srgbClr val="0BD0D9"/>
              </a:buClr>
              <a:buSzPct val="95000"/>
              <a:buFont typeface="Wingdings 2"/>
              <a:buNone/>
            </a:pPr>
            <a:r>
              <a:rPr lang="en-GB" sz="1600" i="1" dirty="0">
                <a:solidFill>
                  <a:prstClr val="black"/>
                </a:solidFill>
              </a:rPr>
              <a:t>Borrowed from: Jacques Lochard</a:t>
            </a:r>
          </a:p>
        </p:txBody>
      </p:sp>
    </p:spTree>
    <p:extLst>
      <p:ext uri="{BB962C8B-B14F-4D97-AF65-F5344CB8AC3E}">
        <p14:creationId xmlns:p14="http://schemas.microsoft.com/office/powerpoint/2010/main" val="355125264"/>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304800"/>
            <a:ext cx="5410200" cy="1143000"/>
          </a:xfrm>
        </p:spPr>
        <p:txBody>
          <a:bodyPr>
            <a:noAutofit/>
          </a:bodyPr>
          <a:lstStyle/>
          <a:p>
            <a:r>
              <a:rPr lang="en-GB" sz="4000" dirty="0" smtClean="0"/>
              <a:t>1</a:t>
            </a:r>
            <a:r>
              <a:rPr lang="en-GB" sz="4000" baseline="30000" dirty="0" smtClean="0"/>
              <a:t>st</a:t>
            </a:r>
            <a:r>
              <a:rPr lang="en-GB" sz="4000" dirty="0" smtClean="0"/>
              <a:t> European Workshop</a:t>
            </a:r>
            <a:endParaRPr lang="en-GB" sz="4000" dirty="0"/>
          </a:p>
        </p:txBody>
      </p:sp>
      <p:sp>
        <p:nvSpPr>
          <p:cNvPr id="3" name="Content Placeholder 2"/>
          <p:cNvSpPr>
            <a:spLocks noGrp="1"/>
          </p:cNvSpPr>
          <p:nvPr>
            <p:ph idx="1"/>
          </p:nvPr>
        </p:nvSpPr>
        <p:spPr>
          <a:xfrm>
            <a:off x="3276600" y="1600200"/>
            <a:ext cx="5410200" cy="4724400"/>
          </a:xfrm>
        </p:spPr>
        <p:txBody>
          <a:bodyPr>
            <a:normAutofit lnSpcReduction="10000"/>
          </a:bodyPr>
          <a:lstStyle/>
          <a:p>
            <a:pPr marL="0" indent="0">
              <a:buNone/>
            </a:pPr>
            <a:r>
              <a:rPr lang="en-GB" dirty="0" smtClean="0"/>
              <a:t>1</a:t>
            </a:r>
            <a:r>
              <a:rPr lang="en-GB" baseline="30000" dirty="0" smtClean="0"/>
              <a:t>st</a:t>
            </a:r>
            <a:r>
              <a:rPr lang="en-GB" dirty="0" smtClean="0"/>
              <a:t> European </a:t>
            </a:r>
            <a:r>
              <a:rPr lang="en-GB" dirty="0"/>
              <a:t>Workshop on the Ethical Dimensions of the Radiological Protection System</a:t>
            </a:r>
          </a:p>
          <a:p>
            <a:pPr marL="0" indent="0">
              <a:buNone/>
            </a:pPr>
            <a:endParaRPr lang="en-GB" dirty="0"/>
          </a:p>
          <a:p>
            <a:pPr marL="0" indent="0">
              <a:buNone/>
            </a:pPr>
            <a:r>
              <a:rPr lang="en-GB" dirty="0" smtClean="0"/>
              <a:t>2013 Dec 16-18, </a:t>
            </a:r>
            <a:r>
              <a:rPr lang="en-GB" dirty="0"/>
              <a:t>Milan, Italy</a:t>
            </a:r>
          </a:p>
          <a:p>
            <a:pPr marL="0" indent="0">
              <a:buNone/>
            </a:pPr>
            <a:endParaRPr lang="en-GB" dirty="0"/>
          </a:p>
          <a:p>
            <a:pPr marL="0" indent="0">
              <a:buNone/>
            </a:pPr>
            <a:r>
              <a:rPr lang="en-GB" dirty="0"/>
              <a:t>Organised jointly by the </a:t>
            </a:r>
            <a:r>
              <a:rPr lang="en-GB" dirty="0" err="1"/>
              <a:t>Associazione</a:t>
            </a:r>
            <a:r>
              <a:rPr lang="en-GB" dirty="0"/>
              <a:t> </a:t>
            </a:r>
            <a:r>
              <a:rPr lang="en-GB" dirty="0" err="1"/>
              <a:t>Italiana</a:t>
            </a:r>
            <a:r>
              <a:rPr lang="en-GB" dirty="0"/>
              <a:t> di </a:t>
            </a:r>
            <a:r>
              <a:rPr lang="en-GB" dirty="0" err="1"/>
              <a:t>Radioprotezione</a:t>
            </a:r>
            <a:r>
              <a:rPr lang="en-GB" dirty="0"/>
              <a:t> (AIRP), and </a:t>
            </a:r>
            <a:r>
              <a:rPr lang="en-GB" dirty="0" err="1"/>
              <a:t>Société</a:t>
            </a:r>
            <a:r>
              <a:rPr lang="en-GB" dirty="0"/>
              <a:t> </a:t>
            </a:r>
            <a:r>
              <a:rPr lang="en-GB" dirty="0" err="1"/>
              <a:t>Française</a:t>
            </a:r>
            <a:r>
              <a:rPr lang="en-GB" dirty="0"/>
              <a:t> de Radioprotection (SFRP)</a:t>
            </a:r>
          </a:p>
          <a:p>
            <a:pPr marL="0" indent="0">
              <a:buNone/>
            </a:pP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21</a:t>
            </a:fld>
            <a:endParaRPr lang="en-US">
              <a:solidFill>
                <a:srgbClr val="04617B">
                  <a:shade val="90000"/>
                </a:srgbClr>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840" y="469900"/>
            <a:ext cx="2590800" cy="58293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72329084"/>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Main Points: Milan</a:t>
            </a:r>
            <a:endParaRPr lang="en-GB" sz="4000" dirty="0"/>
          </a:p>
        </p:txBody>
      </p:sp>
      <p:sp>
        <p:nvSpPr>
          <p:cNvPr id="3" name="Content Placeholder 2"/>
          <p:cNvSpPr>
            <a:spLocks noGrp="1"/>
          </p:cNvSpPr>
          <p:nvPr>
            <p:ph idx="1"/>
          </p:nvPr>
        </p:nvSpPr>
        <p:spPr/>
        <p:txBody>
          <a:bodyPr>
            <a:normAutofit fontScale="92500" lnSpcReduction="20000"/>
          </a:bodyPr>
          <a:lstStyle/>
          <a:p>
            <a:pPr marL="0" indent="0">
              <a:buNone/>
            </a:pPr>
            <a:r>
              <a:rPr lang="en-CA" dirty="0" smtClean="0"/>
              <a:t>A set small of central </a:t>
            </a:r>
            <a:r>
              <a:rPr lang="en-CA" b="1" dirty="0" smtClean="0">
                <a:solidFill>
                  <a:srgbClr val="FF0000"/>
                </a:solidFill>
              </a:rPr>
              <a:t>values</a:t>
            </a:r>
            <a:r>
              <a:rPr lang="en-CA" dirty="0" smtClean="0"/>
              <a:t> were identified</a:t>
            </a:r>
          </a:p>
          <a:p>
            <a:pPr marL="0" indent="0">
              <a:buNone/>
            </a:pPr>
            <a:endParaRPr lang="en-CA" dirty="0" smtClean="0"/>
          </a:p>
          <a:p>
            <a:pPr marL="0" indent="0">
              <a:buNone/>
            </a:pPr>
            <a:r>
              <a:rPr lang="en-CA" dirty="0" smtClean="0"/>
              <a:t>Focus on understanding and applying these values, rather than worrying too much about classical philosophical traditions</a:t>
            </a:r>
            <a:endParaRPr lang="en-CA" dirty="0"/>
          </a:p>
          <a:p>
            <a:pPr marL="0" indent="0">
              <a:buNone/>
            </a:pPr>
            <a:endParaRPr lang="en-CA" dirty="0" smtClean="0"/>
          </a:p>
          <a:p>
            <a:pPr marL="0" indent="0">
              <a:buNone/>
            </a:pPr>
            <a:r>
              <a:rPr lang="en-CA" dirty="0" smtClean="0"/>
              <a:t>Use plain language and examples of practical application of these values to ensure a broad common understanding</a:t>
            </a:r>
            <a:endParaRPr lang="en-CA" dirty="0"/>
          </a:p>
          <a:p>
            <a:pPr marL="0" indent="0">
              <a:buNone/>
            </a:pPr>
            <a:endParaRPr lang="en-CA" dirty="0"/>
          </a:p>
          <a:p>
            <a:pPr marL="0" indent="0">
              <a:buNone/>
            </a:pPr>
            <a:r>
              <a:rPr lang="en-CA" dirty="0" smtClean="0"/>
              <a:t>ICRP is charged with development of the System of Radiological Protection, but it is essential to prepare the ethics publication cooperatively with the broader RP community</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22</a:t>
            </a:fld>
            <a:endParaRPr lang="en-US">
              <a:solidFill>
                <a:srgbClr val="04617B">
                  <a:shade val="90000"/>
                </a:srgbClr>
              </a:solidFill>
            </a:endParaRPr>
          </a:p>
        </p:txBody>
      </p:sp>
    </p:spTree>
    <p:extLst>
      <p:ext uri="{BB962C8B-B14F-4D97-AF65-F5344CB8AC3E}">
        <p14:creationId xmlns:p14="http://schemas.microsoft.com/office/powerpoint/2010/main" val="3994661358"/>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pPr lvl="0">
              <a:spcBef>
                <a:spcPct val="20000"/>
              </a:spcBef>
            </a:pPr>
            <a:r>
              <a:rPr lang="en-GB" sz="3400" dirty="0">
                <a:solidFill>
                  <a:schemeClr val="accent1">
                    <a:lumMod val="75000"/>
                  </a:schemeClr>
                </a:solidFill>
                <a:latin typeface="Arial" panose="020B0604020202020204" pitchFamily="34" charset="0"/>
                <a:cs typeface="Arial" panose="020B0604020202020204" pitchFamily="34" charset="0"/>
              </a:rPr>
              <a:t>Milan (2)</a:t>
            </a:r>
            <a:br>
              <a:rPr lang="en-GB" sz="3400" dirty="0">
                <a:solidFill>
                  <a:schemeClr val="accent1">
                    <a:lumMod val="75000"/>
                  </a:schemeClr>
                </a:solidFill>
                <a:latin typeface="Arial" panose="020B0604020202020204" pitchFamily="34" charset="0"/>
                <a:cs typeface="Arial" panose="020B0604020202020204" pitchFamily="34" charset="0"/>
              </a:rPr>
            </a:br>
            <a:endParaRPr lang="en-GB" dirty="0">
              <a:solidFill>
                <a:schemeClr val="accent1">
                  <a:lumMod val="75000"/>
                </a:schemeClr>
              </a:solidFill>
            </a:endParaRPr>
          </a:p>
        </p:txBody>
      </p:sp>
      <p:sp>
        <p:nvSpPr>
          <p:cNvPr id="3" name="Content Placeholder 2"/>
          <p:cNvSpPr>
            <a:spLocks noGrp="1"/>
          </p:cNvSpPr>
          <p:nvPr>
            <p:ph idx="1"/>
          </p:nvPr>
        </p:nvSpPr>
        <p:spPr>
          <a:xfrm>
            <a:off x="467544" y="1196752"/>
            <a:ext cx="8229600" cy="4525963"/>
          </a:xfrm>
        </p:spPr>
        <p:txBody>
          <a:bodyPr>
            <a:normAutofit fontScale="92500" lnSpcReduction="20000"/>
          </a:bodyPr>
          <a:lstStyle/>
          <a:p>
            <a:pPr marL="0" lvl="0" indent="0" algn="ctr">
              <a:buNone/>
            </a:pPr>
            <a:endParaRPr lang="en-GB" sz="3700" dirty="0">
              <a:solidFill>
                <a:prstClr val="black"/>
              </a:solidFill>
              <a:latin typeface="Arial" panose="020B0604020202020204" pitchFamily="34" charset="0"/>
              <a:cs typeface="Arial" panose="020B0604020202020204" pitchFamily="34" charset="0"/>
            </a:endParaRPr>
          </a:p>
          <a:p>
            <a:pPr lvl="0" fontAlgn="base">
              <a:spcBef>
                <a:spcPct val="0"/>
              </a:spcBef>
              <a:spcAft>
                <a:spcPct val="0"/>
              </a:spcAft>
              <a:buClr>
                <a:srgbClr val="083763"/>
              </a:buClr>
              <a:buSzPct val="95000"/>
            </a:pPr>
            <a:r>
              <a:rPr lang="en-GB" sz="2400" dirty="0">
                <a:solidFill>
                  <a:prstClr val="black"/>
                </a:solidFill>
                <a:latin typeface="Arial" panose="020B0604020202020204" pitchFamily="34" charset="0"/>
                <a:cs typeface="Arial" panose="020B0604020202020204" pitchFamily="34" charset="0"/>
              </a:rPr>
              <a:t>Essential to have Values both within the System itself, but also in professional application</a:t>
            </a:r>
            <a:r>
              <a:rPr lang="en-GB" sz="2400" dirty="0" smtClean="0">
                <a:solidFill>
                  <a:prstClr val="black"/>
                </a:solidFill>
                <a:latin typeface="Arial" panose="020B0604020202020204" pitchFamily="34" charset="0"/>
                <a:cs typeface="Arial" panose="020B0604020202020204" pitchFamily="34" charset="0"/>
              </a:rPr>
              <a:t>:</a:t>
            </a:r>
          </a:p>
          <a:p>
            <a:pPr marL="0" lvl="0" indent="0" fontAlgn="base">
              <a:spcBef>
                <a:spcPct val="0"/>
              </a:spcBef>
              <a:spcAft>
                <a:spcPct val="0"/>
              </a:spcAft>
              <a:buClr>
                <a:srgbClr val="083763"/>
              </a:buClr>
              <a:buSzPct val="95000"/>
              <a:buNone/>
            </a:pPr>
            <a:endParaRPr lang="en-GB" sz="2400" dirty="0">
              <a:solidFill>
                <a:prstClr val="black"/>
              </a:solidFill>
              <a:latin typeface="Arial" panose="020B0604020202020204" pitchFamily="34" charset="0"/>
              <a:cs typeface="Arial" panose="020B0604020202020204" pitchFamily="34" charset="0"/>
            </a:endParaRPr>
          </a:p>
          <a:p>
            <a:pPr marL="800100" lvl="2" indent="0" fontAlgn="base">
              <a:spcBef>
                <a:spcPct val="0"/>
              </a:spcBef>
              <a:spcAft>
                <a:spcPct val="0"/>
              </a:spcAft>
              <a:buClr>
                <a:srgbClr val="083763"/>
              </a:buClr>
              <a:buSzPct val="95000"/>
              <a:buNone/>
            </a:pPr>
            <a:r>
              <a:rPr lang="en-GB" sz="1700" dirty="0">
                <a:solidFill>
                  <a:prstClr val="black"/>
                </a:solidFill>
                <a:latin typeface="Arial" panose="020B0604020202020204" pitchFamily="34" charset="0"/>
                <a:cs typeface="Arial" panose="020B0604020202020204" pitchFamily="34" charset="0"/>
              </a:rPr>
              <a:t> </a:t>
            </a:r>
            <a:r>
              <a:rPr lang="en-GB" sz="2000" i="1" dirty="0">
                <a:solidFill>
                  <a:prstClr val="black"/>
                </a:solidFill>
                <a:latin typeface="Arial" panose="020B0604020202020204" pitchFamily="34" charset="0"/>
                <a:cs typeface="Arial" panose="020B0604020202020204" pitchFamily="34" charset="0"/>
              </a:rPr>
              <a:t>“</a:t>
            </a:r>
            <a:r>
              <a:rPr lang="en-GB" altLang="en-US" sz="2000" i="1" dirty="0">
                <a:solidFill>
                  <a:prstClr val="black"/>
                </a:solidFill>
                <a:latin typeface="Arial" panose="020B0604020202020204" pitchFamily="34" charset="0"/>
                <a:ea typeface="ＭＳ Ｐゴシック" pitchFamily="34" charset="-128"/>
                <a:cs typeface="Arial" panose="020B0604020202020204" pitchFamily="34" charset="0"/>
              </a:rPr>
              <a:t>As professionals, we have the duty to put in place the right procedures and to behave according the spirit of the values” </a:t>
            </a:r>
          </a:p>
          <a:p>
            <a:pPr marL="0" lvl="0" indent="0" fontAlgn="base">
              <a:spcBef>
                <a:spcPct val="0"/>
              </a:spcBef>
              <a:spcAft>
                <a:spcPct val="0"/>
              </a:spcAft>
              <a:buClr>
                <a:srgbClr val="083763"/>
              </a:buClr>
              <a:buSzPct val="95000"/>
              <a:buNone/>
            </a:pPr>
            <a:endParaRPr lang="en-GB" altLang="en-US" sz="1900" dirty="0" smtClean="0">
              <a:solidFill>
                <a:prstClr val="black"/>
              </a:solidFill>
              <a:latin typeface="Arial" panose="020B0604020202020204" pitchFamily="34" charset="0"/>
              <a:ea typeface="ＭＳ Ｐゴシック" pitchFamily="34" charset="-128"/>
              <a:cs typeface="Arial" panose="020B0604020202020204" pitchFamily="34" charset="0"/>
            </a:endParaRPr>
          </a:p>
          <a:p>
            <a:pPr marL="0" lvl="0" indent="0" fontAlgn="base">
              <a:spcBef>
                <a:spcPct val="0"/>
              </a:spcBef>
              <a:spcAft>
                <a:spcPct val="0"/>
              </a:spcAft>
              <a:buClr>
                <a:srgbClr val="083763"/>
              </a:buClr>
              <a:buSzPct val="95000"/>
              <a:buNone/>
            </a:pPr>
            <a:endParaRPr lang="en-GB" altLang="en-US" sz="1900" dirty="0">
              <a:solidFill>
                <a:prstClr val="black"/>
              </a:solidFill>
              <a:latin typeface="Arial" panose="020B0604020202020204" pitchFamily="34" charset="0"/>
              <a:ea typeface="ＭＳ Ｐゴシック" pitchFamily="34" charset="-128"/>
              <a:cs typeface="Arial" panose="020B0604020202020204" pitchFamily="34" charset="0"/>
            </a:endParaRPr>
          </a:p>
          <a:p>
            <a:pPr lvl="0"/>
            <a:r>
              <a:rPr lang="en-GB" sz="2400" b="1" dirty="0" smtClean="0">
                <a:solidFill>
                  <a:prstClr val="black"/>
                </a:solidFill>
                <a:latin typeface="Arial" panose="020B0604020202020204" pitchFamily="34" charset="0"/>
                <a:cs typeface="Arial" panose="020B0604020202020204" pitchFamily="34" charset="0"/>
              </a:rPr>
              <a:t>Central </a:t>
            </a:r>
            <a:r>
              <a:rPr lang="en-GB" sz="2400" b="1" dirty="0">
                <a:solidFill>
                  <a:srgbClr val="FF0000"/>
                </a:solidFill>
                <a:latin typeface="Arial" panose="020B0604020202020204" pitchFamily="34" charset="0"/>
                <a:cs typeface="Arial" panose="020B0604020202020204" pitchFamily="34" charset="0"/>
              </a:rPr>
              <a:t>Values</a:t>
            </a:r>
            <a:r>
              <a:rPr lang="en-GB" sz="2400" b="1" dirty="0">
                <a:solidFill>
                  <a:prstClr val="black"/>
                </a:solidFill>
                <a:latin typeface="Arial" panose="020B0604020202020204" pitchFamily="34" charset="0"/>
                <a:cs typeface="Arial" panose="020B0604020202020204" pitchFamily="34" charset="0"/>
              </a:rPr>
              <a:t>:</a:t>
            </a:r>
          </a:p>
          <a:p>
            <a:pPr lvl="1"/>
            <a:r>
              <a:rPr lang="en-GB" sz="2000" dirty="0">
                <a:solidFill>
                  <a:prstClr val="black"/>
                </a:solidFill>
                <a:latin typeface="Arial" panose="020B0604020202020204" pitchFamily="34" charset="0"/>
                <a:cs typeface="Arial" panose="020B0604020202020204" pitchFamily="34" charset="0"/>
              </a:rPr>
              <a:t>Prudence </a:t>
            </a:r>
          </a:p>
          <a:p>
            <a:pPr lvl="1"/>
            <a:r>
              <a:rPr lang="en-GB" sz="2000" dirty="0">
                <a:solidFill>
                  <a:prstClr val="black"/>
                </a:solidFill>
                <a:latin typeface="Arial" panose="020B0604020202020204" pitchFamily="34" charset="0"/>
                <a:cs typeface="Arial" panose="020B0604020202020204" pitchFamily="34" charset="0"/>
              </a:rPr>
              <a:t>Dignity</a:t>
            </a:r>
          </a:p>
          <a:p>
            <a:pPr lvl="1"/>
            <a:r>
              <a:rPr lang="en-GB" sz="2000" dirty="0">
                <a:solidFill>
                  <a:prstClr val="black"/>
                </a:solidFill>
                <a:latin typeface="Arial" panose="020B0604020202020204" pitchFamily="34" charset="0"/>
                <a:cs typeface="Arial" panose="020B0604020202020204" pitchFamily="34" charset="0"/>
              </a:rPr>
              <a:t>Justice</a:t>
            </a:r>
          </a:p>
          <a:p>
            <a:pPr lvl="1"/>
            <a:r>
              <a:rPr lang="en-GB" sz="2000" dirty="0">
                <a:solidFill>
                  <a:prstClr val="black"/>
                </a:solidFill>
                <a:latin typeface="Arial" panose="020B0604020202020204" pitchFamily="34" charset="0"/>
                <a:cs typeface="Arial" panose="020B0604020202020204" pitchFamily="34" charset="0"/>
              </a:rPr>
              <a:t>Transparency</a:t>
            </a:r>
          </a:p>
          <a:p>
            <a:pPr lvl="1"/>
            <a:r>
              <a:rPr lang="en-GB" sz="2000" dirty="0" err="1">
                <a:solidFill>
                  <a:prstClr val="black"/>
                </a:solidFill>
                <a:latin typeface="Arial" panose="020B0604020202020204" pitchFamily="34" charset="0"/>
                <a:cs typeface="Arial" panose="020B0604020202020204" pitchFamily="34" charset="0"/>
              </a:rPr>
              <a:t>Benificence</a:t>
            </a:r>
            <a:endParaRPr lang="en-GB" sz="2000" dirty="0">
              <a:solidFill>
                <a:prstClr val="black"/>
              </a:solidFill>
              <a:latin typeface="Arial" panose="020B0604020202020204" pitchFamily="34" charset="0"/>
              <a:cs typeface="Arial" panose="020B0604020202020204" pitchFamily="34" charset="0"/>
            </a:endParaRPr>
          </a:p>
          <a:p>
            <a:pPr lvl="1"/>
            <a:r>
              <a:rPr lang="en-GB" sz="2000" dirty="0">
                <a:solidFill>
                  <a:prstClr val="black"/>
                </a:solidFill>
                <a:latin typeface="Arial" panose="020B0604020202020204" pitchFamily="34" charset="0"/>
                <a:cs typeface="Arial" panose="020B0604020202020204" pitchFamily="34" charset="0"/>
              </a:rPr>
              <a:t>Wellbeing</a:t>
            </a:r>
          </a:p>
          <a:p>
            <a:endParaRPr lang="en-GB" dirty="0"/>
          </a:p>
        </p:txBody>
      </p:sp>
    </p:spTree>
    <p:extLst>
      <p:ext uri="{BB962C8B-B14F-4D97-AF65-F5344CB8AC3E}">
        <p14:creationId xmlns:p14="http://schemas.microsoft.com/office/powerpoint/2010/main" val="9162173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9600" cy="1143000"/>
          </a:xfrm>
        </p:spPr>
        <p:txBody>
          <a:bodyPr>
            <a:normAutofit fontScale="90000"/>
          </a:bodyPr>
          <a:lstStyle/>
          <a:p>
            <a:pPr lvl="0">
              <a:spcBef>
                <a:spcPct val="20000"/>
              </a:spcBef>
            </a:pPr>
            <a:r>
              <a:rPr lang="en-GB" sz="3600" dirty="0">
                <a:solidFill>
                  <a:schemeClr val="accent1">
                    <a:lumMod val="75000"/>
                  </a:schemeClr>
                </a:solidFill>
                <a:latin typeface="Arial" panose="020B0604020202020204" pitchFamily="34" charset="0"/>
                <a:cs typeface="Arial" panose="020B0604020202020204" pitchFamily="34" charset="0"/>
              </a:rPr>
              <a:t>Milan (3)</a:t>
            </a:r>
            <a:r>
              <a:rPr lang="en-GB" sz="3000" dirty="0">
                <a:solidFill>
                  <a:schemeClr val="accent1">
                    <a:lumMod val="75000"/>
                  </a:schemeClr>
                </a:solidFill>
                <a:latin typeface="Arial" panose="020B0604020202020204" pitchFamily="34" charset="0"/>
                <a:cs typeface="Arial" panose="020B0604020202020204" pitchFamily="34" charset="0"/>
              </a:rPr>
              <a:t> </a:t>
            </a:r>
            <a:br>
              <a:rPr lang="en-GB" sz="3000" dirty="0">
                <a:solidFill>
                  <a:schemeClr val="accent1">
                    <a:lumMod val="75000"/>
                  </a:schemeClr>
                </a:solidFill>
                <a:latin typeface="Arial" panose="020B0604020202020204" pitchFamily="34" charset="0"/>
                <a:cs typeface="Arial" panose="020B0604020202020204" pitchFamily="34" charset="0"/>
              </a:rPr>
            </a:br>
            <a:endParaRPr lang="en-GB" dirty="0">
              <a:solidFill>
                <a:schemeClr val="accent1">
                  <a:lumMod val="75000"/>
                </a:schemeClr>
              </a:solidFill>
            </a:endParaRPr>
          </a:p>
        </p:txBody>
      </p:sp>
      <p:sp>
        <p:nvSpPr>
          <p:cNvPr id="3" name="Content Placeholder 2"/>
          <p:cNvSpPr>
            <a:spLocks noGrp="1"/>
          </p:cNvSpPr>
          <p:nvPr>
            <p:ph idx="1"/>
          </p:nvPr>
        </p:nvSpPr>
        <p:spPr/>
        <p:txBody>
          <a:bodyPr>
            <a:normAutofit fontScale="92500" lnSpcReduction="10000"/>
          </a:bodyPr>
          <a:lstStyle/>
          <a:p>
            <a:pPr marL="0" lvl="0" indent="0">
              <a:buNone/>
            </a:pPr>
            <a:r>
              <a:rPr lang="en-GB" sz="2800" b="1" dirty="0">
                <a:solidFill>
                  <a:prstClr val="black"/>
                </a:solidFill>
                <a:latin typeface="Arial" panose="020B0604020202020204" pitchFamily="34" charset="0"/>
                <a:cs typeface="Arial" panose="020B0604020202020204" pitchFamily="34" charset="0"/>
              </a:rPr>
              <a:t>Particular Challenges</a:t>
            </a:r>
          </a:p>
          <a:p>
            <a:pPr lvl="0"/>
            <a:r>
              <a:rPr lang="en-GB" sz="2400" dirty="0">
                <a:solidFill>
                  <a:prstClr val="black"/>
                </a:solidFill>
                <a:latin typeface="Arial" panose="020B0604020202020204" pitchFamily="34" charset="0"/>
                <a:cs typeface="Arial" panose="020B0604020202020204" pitchFamily="34" charset="0"/>
              </a:rPr>
              <a:t>Emergencies and Recovery</a:t>
            </a:r>
          </a:p>
          <a:p>
            <a:pPr lvl="1"/>
            <a:r>
              <a:rPr lang="en-GB" sz="2000" dirty="0">
                <a:solidFill>
                  <a:prstClr val="black"/>
                </a:solidFill>
                <a:latin typeface="Arial" panose="020B0604020202020204" pitchFamily="34" charset="0"/>
                <a:cs typeface="Arial" panose="020B0604020202020204" pitchFamily="34" charset="0"/>
              </a:rPr>
              <a:t>Dignity and Protection of Vulnerable Groups</a:t>
            </a:r>
          </a:p>
          <a:p>
            <a:pPr lvl="0"/>
            <a:r>
              <a:rPr lang="en-GB" sz="2400" dirty="0">
                <a:solidFill>
                  <a:prstClr val="black"/>
                </a:solidFill>
                <a:latin typeface="Arial" panose="020B0604020202020204" pitchFamily="34" charset="0"/>
                <a:cs typeface="Arial" panose="020B0604020202020204" pitchFamily="34" charset="0"/>
              </a:rPr>
              <a:t>Dose Limits</a:t>
            </a:r>
          </a:p>
          <a:p>
            <a:pPr lvl="1"/>
            <a:r>
              <a:rPr lang="en-GB" sz="2000" dirty="0">
                <a:solidFill>
                  <a:prstClr val="black"/>
                </a:solidFill>
                <a:latin typeface="Arial" panose="020B0604020202020204" pitchFamily="34" charset="0"/>
                <a:cs typeface="Arial" panose="020B0604020202020204" pitchFamily="34" charset="0"/>
              </a:rPr>
              <a:t>Hidden Ethical Judgements</a:t>
            </a:r>
          </a:p>
          <a:p>
            <a:pPr lvl="0"/>
            <a:r>
              <a:rPr lang="en-GB" sz="2400" dirty="0">
                <a:solidFill>
                  <a:prstClr val="black"/>
                </a:solidFill>
                <a:latin typeface="Arial" panose="020B0604020202020204" pitchFamily="34" charset="0"/>
                <a:cs typeface="Arial" panose="020B0604020202020204" pitchFamily="34" charset="0"/>
              </a:rPr>
              <a:t>Scientific Uncertainty</a:t>
            </a:r>
          </a:p>
          <a:p>
            <a:pPr lvl="1"/>
            <a:r>
              <a:rPr lang="en-GB" sz="2000" dirty="0">
                <a:solidFill>
                  <a:prstClr val="black"/>
                </a:solidFill>
                <a:latin typeface="Arial" panose="020B0604020202020204" pitchFamily="34" charset="0"/>
                <a:cs typeface="Arial" panose="020B0604020202020204" pitchFamily="34" charset="0"/>
              </a:rPr>
              <a:t>Prudence, but how much</a:t>
            </a:r>
            <a:r>
              <a:rPr lang="en-GB" sz="2200" dirty="0">
                <a:solidFill>
                  <a:prstClr val="black"/>
                </a:solidFill>
                <a:latin typeface="Arial" panose="020B0604020202020204" pitchFamily="34" charset="0"/>
                <a:cs typeface="Arial" panose="020B0604020202020204" pitchFamily="34" charset="0"/>
              </a:rPr>
              <a:t>?</a:t>
            </a:r>
          </a:p>
          <a:p>
            <a:pPr marL="0" lvl="0" indent="0">
              <a:buNone/>
            </a:pPr>
            <a:endParaRPr lang="en-GB" sz="3000" b="1" dirty="0">
              <a:solidFill>
                <a:prstClr val="black"/>
              </a:solidFill>
              <a:latin typeface="Arial" panose="020B0604020202020204" pitchFamily="34" charset="0"/>
              <a:cs typeface="Arial" panose="020B0604020202020204" pitchFamily="34" charset="0"/>
            </a:endParaRPr>
          </a:p>
          <a:p>
            <a:pPr marL="0" lvl="0" indent="0">
              <a:buNone/>
            </a:pPr>
            <a:r>
              <a:rPr lang="en-GB" sz="2800" b="1" dirty="0">
                <a:solidFill>
                  <a:prstClr val="black"/>
                </a:solidFill>
                <a:latin typeface="Arial" panose="020B0604020202020204" pitchFamily="34" charset="0"/>
                <a:cs typeface="Arial" panose="020B0604020202020204" pitchFamily="34" charset="0"/>
              </a:rPr>
              <a:t>Other Key Issues</a:t>
            </a:r>
          </a:p>
          <a:p>
            <a:pPr lvl="0"/>
            <a:r>
              <a:rPr lang="en-GB" sz="2400" dirty="0">
                <a:solidFill>
                  <a:prstClr val="black"/>
                </a:solidFill>
                <a:latin typeface="Arial" panose="020B0604020202020204" pitchFamily="34" charset="0"/>
                <a:cs typeface="Arial" panose="020B0604020202020204" pitchFamily="34" charset="0"/>
              </a:rPr>
              <a:t>Must not consider RP in isolation</a:t>
            </a:r>
          </a:p>
          <a:p>
            <a:pPr lvl="0"/>
            <a:r>
              <a:rPr lang="en-GB" sz="2400" dirty="0">
                <a:solidFill>
                  <a:prstClr val="black"/>
                </a:solidFill>
                <a:latin typeface="Arial" panose="020B0604020202020204" pitchFamily="34" charset="0"/>
                <a:cs typeface="Arial" panose="020B0604020202020204" pitchFamily="34" charset="0"/>
              </a:rPr>
              <a:t>All RP Professionals have a duty to enhance public communication</a:t>
            </a:r>
          </a:p>
          <a:p>
            <a:endParaRPr lang="en-GB" dirty="0"/>
          </a:p>
        </p:txBody>
      </p:sp>
    </p:spTree>
    <p:extLst>
      <p:ext uri="{BB962C8B-B14F-4D97-AF65-F5344CB8AC3E}">
        <p14:creationId xmlns:p14="http://schemas.microsoft.com/office/powerpoint/2010/main" val="1203628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smtClean="0"/>
              <a:t>The Objective</a:t>
            </a:r>
            <a:endParaRPr lang="en-GB" sz="6000" dirty="0"/>
          </a:p>
        </p:txBody>
      </p:sp>
      <p:sp>
        <p:nvSpPr>
          <p:cNvPr id="3" name="Content Placeholder 2"/>
          <p:cNvSpPr>
            <a:spLocks noGrp="1"/>
          </p:cNvSpPr>
          <p:nvPr>
            <p:ph idx="1"/>
          </p:nvPr>
        </p:nvSpPr>
        <p:spPr/>
        <p:txBody>
          <a:bodyPr>
            <a:normAutofit/>
          </a:bodyPr>
          <a:lstStyle/>
          <a:p>
            <a:pPr marL="0" indent="0" algn="ctr">
              <a:buNone/>
            </a:pPr>
            <a:r>
              <a:rPr lang="en-GB" dirty="0" smtClean="0"/>
              <a:t>Clearer ethical framework</a:t>
            </a:r>
          </a:p>
          <a:p>
            <a:pPr algn="ctr"/>
            <a:endParaRPr lang="en-GB" dirty="0" smtClean="0"/>
          </a:p>
          <a:p>
            <a:pPr algn="ctr"/>
            <a:endParaRPr lang="en-GB" dirty="0" smtClean="0"/>
          </a:p>
          <a:p>
            <a:pPr algn="ctr"/>
            <a:endParaRPr lang="en-GB" dirty="0"/>
          </a:p>
          <a:p>
            <a:pPr marL="0" indent="0" algn="ctr">
              <a:buNone/>
            </a:pPr>
            <a:r>
              <a:rPr lang="en-GB" dirty="0" smtClean="0"/>
              <a:t>Professionals and the public better understand </a:t>
            </a:r>
            <a:r>
              <a:rPr lang="en-GB" u="sng" dirty="0" smtClean="0"/>
              <a:t>what</a:t>
            </a:r>
            <a:r>
              <a:rPr lang="en-GB" dirty="0" smtClean="0"/>
              <a:t> the system is designed to </a:t>
            </a:r>
            <a:r>
              <a:rPr lang="en-GB" u="sng" dirty="0" smtClean="0"/>
              <a:t>achieve</a:t>
            </a:r>
            <a:r>
              <a:rPr lang="en-GB" dirty="0" smtClean="0"/>
              <a:t> and </a:t>
            </a:r>
            <a:r>
              <a:rPr lang="en-GB" u="sng" dirty="0" smtClean="0"/>
              <a:t>why</a:t>
            </a:r>
          </a:p>
          <a:p>
            <a:pPr marL="0" indent="0" algn="ctr">
              <a:buNone/>
            </a:pPr>
            <a:r>
              <a:rPr lang="en-GB" dirty="0" smtClean="0"/>
              <a:t>(</a:t>
            </a:r>
            <a:r>
              <a:rPr lang="en-GB" u="sng" dirty="0" smtClean="0"/>
              <a:t>how</a:t>
            </a:r>
            <a:r>
              <a:rPr lang="en-GB" dirty="0" smtClean="0"/>
              <a:t> is more a matter for professionals)</a:t>
            </a:r>
          </a:p>
          <a:p>
            <a:pPr marL="0" indent="0" algn="ctr">
              <a:buNone/>
            </a:pPr>
            <a:endParaRPr lang="en-GB" dirty="0" smtClean="0"/>
          </a:p>
          <a:p>
            <a:pPr marL="0" indent="0" algn="ctr">
              <a:buNone/>
            </a:pPr>
            <a:r>
              <a:rPr lang="en-GB" dirty="0" smtClean="0"/>
              <a:t>Solid basis, together with science and experience, for evolution of the system</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25</a:t>
            </a:fld>
            <a:endParaRPr lang="en-US">
              <a:solidFill>
                <a:srgbClr val="04617B">
                  <a:shade val="90000"/>
                </a:srgbClr>
              </a:solidFill>
            </a:endParaRPr>
          </a:p>
        </p:txBody>
      </p:sp>
      <p:sp>
        <p:nvSpPr>
          <p:cNvPr id="5" name="Down Arrow 4"/>
          <p:cNvSpPr/>
          <p:nvPr/>
        </p:nvSpPr>
        <p:spPr>
          <a:xfrm>
            <a:off x="4114800" y="2362200"/>
            <a:ext cx="7620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228600" y="603567"/>
            <a:ext cx="1676400" cy="615633"/>
          </a:xfrm>
          <a:prstGeom prst="rect">
            <a:avLst/>
          </a:prstGeom>
        </p:spPr>
      </p:pic>
      <p:pic>
        <p:nvPicPr>
          <p:cNvPr id="1026" name="Picture 2" descr="http://blog.architexa.com/wp-content/uploads/2011/07/understanding-the-brain.jpg"/>
          <p:cNvPicPr>
            <a:picLocks noChangeAspect="1" noChangeArrowheads="1"/>
          </p:cNvPicPr>
          <p:nvPr/>
        </p:nvPicPr>
        <p:blipFill>
          <a:blip r:embed="rId3"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7696200" y="304800"/>
            <a:ext cx="100320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979640"/>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And Finally …………. </a:t>
            </a:r>
            <a:endParaRPr lang="en-GB" dirty="0">
              <a:solidFill>
                <a:srgbClr val="FF0000"/>
              </a:solidFill>
            </a:endParaRPr>
          </a:p>
        </p:txBody>
      </p:sp>
      <p:sp>
        <p:nvSpPr>
          <p:cNvPr id="3" name="Content Placeholder 2"/>
          <p:cNvSpPr>
            <a:spLocks noGrp="1"/>
          </p:cNvSpPr>
          <p:nvPr>
            <p:ph idx="1"/>
          </p:nvPr>
        </p:nvSpPr>
        <p:spPr/>
        <p:txBody>
          <a:bodyPr/>
          <a:lstStyle/>
          <a:p>
            <a:pPr marL="0" indent="0">
              <a:buNone/>
            </a:pPr>
            <a:r>
              <a:rPr lang="en-GB" dirty="0" smtClean="0"/>
              <a:t>As RP professionals we have a duty to ensure that our System of Protection is:</a:t>
            </a:r>
          </a:p>
          <a:p>
            <a:r>
              <a:rPr lang="en-GB" dirty="0" smtClean="0"/>
              <a:t>Fit for purpose</a:t>
            </a:r>
          </a:p>
          <a:p>
            <a:r>
              <a:rPr lang="en-GB" dirty="0" smtClean="0"/>
              <a:t>Appropriate and reasonable</a:t>
            </a:r>
          </a:p>
          <a:p>
            <a:r>
              <a:rPr lang="en-GB" dirty="0" smtClean="0"/>
              <a:t>Understandable</a:t>
            </a:r>
          </a:p>
          <a:p>
            <a:endParaRPr lang="en-GB" dirty="0"/>
          </a:p>
          <a:p>
            <a:pPr marL="0" indent="0" algn="ctr">
              <a:buNone/>
            </a:pPr>
            <a:r>
              <a:rPr lang="en-GB" sz="4400" b="1" dirty="0" smtClean="0"/>
              <a:t>Over to You!</a:t>
            </a:r>
            <a:endParaRPr lang="en-GB" sz="4400" b="1" dirty="0"/>
          </a:p>
        </p:txBody>
      </p:sp>
    </p:spTree>
    <p:extLst>
      <p:ext uri="{BB962C8B-B14F-4D97-AF65-F5344CB8AC3E}">
        <p14:creationId xmlns:p14="http://schemas.microsoft.com/office/powerpoint/2010/main" val="3045914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Fact and Value</a:t>
            </a:r>
            <a:endParaRPr lang="en-GB" sz="5400" dirty="0"/>
          </a:p>
        </p:txBody>
      </p:sp>
      <p:sp>
        <p:nvSpPr>
          <p:cNvPr id="3" name="Content Placeholder 2"/>
          <p:cNvSpPr>
            <a:spLocks noGrp="1"/>
          </p:cNvSpPr>
          <p:nvPr>
            <p:ph idx="1"/>
          </p:nvPr>
        </p:nvSpPr>
        <p:spPr/>
        <p:txBody>
          <a:bodyPr/>
          <a:lstStyle/>
          <a:p>
            <a:pPr marL="0" indent="0">
              <a:buNone/>
            </a:pPr>
            <a:r>
              <a:rPr lang="en-US" b="1" dirty="0" smtClean="0"/>
              <a:t>Fact</a:t>
            </a:r>
            <a:endParaRPr lang="en-US" b="1" dirty="0"/>
          </a:p>
          <a:p>
            <a:r>
              <a:rPr lang="en-US" dirty="0"/>
              <a:t>What </a:t>
            </a:r>
            <a:r>
              <a:rPr lang="en-US" b="1" u="sng" dirty="0">
                <a:solidFill>
                  <a:srgbClr val="C00000"/>
                </a:solidFill>
              </a:rPr>
              <a:t>is</a:t>
            </a:r>
          </a:p>
          <a:p>
            <a:r>
              <a:rPr lang="en-US" dirty="0"/>
              <a:t>Questions of science</a:t>
            </a:r>
          </a:p>
          <a:p>
            <a:r>
              <a:rPr lang="en-US" dirty="0"/>
              <a:t>Descriptive statements</a:t>
            </a:r>
          </a:p>
          <a:p>
            <a:pPr marL="0" indent="0">
              <a:buNone/>
            </a:pPr>
            <a:endParaRPr lang="en-US" b="1" dirty="0" smtClean="0">
              <a:solidFill>
                <a:schemeClr val="bg1">
                  <a:lumMod val="75000"/>
                </a:schemeClr>
              </a:solidFill>
            </a:endParaRPr>
          </a:p>
          <a:p>
            <a:pPr marL="0" indent="0">
              <a:buNone/>
            </a:pPr>
            <a:r>
              <a:rPr lang="en-US" b="1" dirty="0" smtClean="0"/>
              <a:t>Value</a:t>
            </a:r>
            <a:endParaRPr lang="en-US" b="1" dirty="0"/>
          </a:p>
          <a:p>
            <a:r>
              <a:rPr lang="en-US" dirty="0"/>
              <a:t>What </a:t>
            </a:r>
            <a:r>
              <a:rPr lang="en-US" b="1" u="sng" dirty="0" smtClean="0">
                <a:solidFill>
                  <a:srgbClr val="C00000"/>
                </a:solidFill>
              </a:rPr>
              <a:t>ought </a:t>
            </a:r>
            <a:r>
              <a:rPr lang="en-US" b="1" u="sng" dirty="0">
                <a:solidFill>
                  <a:srgbClr val="C00000"/>
                </a:solidFill>
              </a:rPr>
              <a:t>to be</a:t>
            </a:r>
          </a:p>
          <a:p>
            <a:r>
              <a:rPr lang="en-US" dirty="0"/>
              <a:t>Ethical questions</a:t>
            </a:r>
          </a:p>
          <a:p>
            <a:r>
              <a:rPr lang="en-US" dirty="0"/>
              <a:t>Normative statements</a:t>
            </a:r>
            <a:endParaRPr lang="en-GB" dirty="0"/>
          </a:p>
          <a:p>
            <a:pPr marL="0" indent="0">
              <a:buNone/>
            </a:pPr>
            <a:endParaRPr lang="en-US" b="1" dirty="0" smtClean="0">
              <a:solidFill>
                <a:schemeClr val="bg1">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3</a:t>
            </a:fld>
            <a:endParaRPr lang="en-US" dirty="0">
              <a:solidFill>
                <a:srgbClr val="04617B">
                  <a:shade val="90000"/>
                </a:srgbClr>
              </a:solidFill>
            </a:endParaRPr>
          </a:p>
        </p:txBody>
      </p:sp>
    </p:spTree>
    <p:extLst>
      <p:ext uri="{BB962C8B-B14F-4D97-AF65-F5344CB8AC3E}">
        <p14:creationId xmlns:p14="http://schemas.microsoft.com/office/powerpoint/2010/main" val="2517060644"/>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7772400" cy="1470025"/>
          </a:xfrm>
        </p:spPr>
        <p:txBody>
          <a:bodyPr/>
          <a:lstStyle/>
          <a:p>
            <a:r>
              <a:rPr lang="en-GB" sz="3600" dirty="0" smtClean="0">
                <a:solidFill>
                  <a:srgbClr val="04617B"/>
                </a:solidFill>
                <a:latin typeface="Arial" pitchFamily="34" charset="0"/>
                <a:cs typeface="Arial" pitchFamily="34" charset="0"/>
              </a:rPr>
              <a:t>Background - Illustration</a:t>
            </a:r>
            <a:endParaRPr lang="en-GB" dirty="0"/>
          </a:p>
        </p:txBody>
      </p:sp>
      <p:sp>
        <p:nvSpPr>
          <p:cNvPr id="3" name="Subtitle 2"/>
          <p:cNvSpPr>
            <a:spLocks noGrp="1"/>
          </p:cNvSpPr>
          <p:nvPr>
            <p:ph type="subTitle" idx="1"/>
          </p:nvPr>
        </p:nvSpPr>
        <p:spPr>
          <a:xfrm>
            <a:off x="755576" y="1700808"/>
            <a:ext cx="7488832" cy="4464496"/>
          </a:xfrm>
        </p:spPr>
        <p:txBody>
          <a:bodyPr>
            <a:normAutofit fontScale="92500" lnSpcReduction="10000"/>
          </a:bodyPr>
          <a:lstStyle/>
          <a:p>
            <a:pPr lvl="0" algn="l">
              <a:buClr>
                <a:srgbClr val="0F6FC6">
                  <a:lumMod val="50000"/>
                </a:srgbClr>
              </a:buClr>
              <a:buSzPct val="95000"/>
            </a:pPr>
            <a:r>
              <a:rPr lang="en-CA" sz="1900" dirty="0">
                <a:solidFill>
                  <a:prstClr val="black"/>
                </a:solidFill>
                <a:latin typeface="Arial" pitchFamily="34" charset="0"/>
                <a:cs typeface="Arial" pitchFamily="34" charset="0"/>
              </a:rPr>
              <a:t>Although consistent with major Western and Eastern philosophical traditions, there is no clear and comprehensive description of the ethical basis of the system of radiological protection that can be applied globally.</a:t>
            </a:r>
          </a:p>
          <a:p>
            <a:pPr marL="274320" lvl="0" indent="-274320" algn="l">
              <a:buClr>
                <a:srgbClr val="0F6FC6">
                  <a:lumMod val="50000"/>
                </a:srgbClr>
              </a:buClr>
              <a:buSzPct val="95000"/>
              <a:buFont typeface="Wingdings 2"/>
              <a:buChar char=""/>
            </a:pPr>
            <a:endParaRPr lang="en-CA" sz="1900" dirty="0">
              <a:solidFill>
                <a:prstClr val="black"/>
              </a:solidFill>
              <a:latin typeface="Arial" pitchFamily="34" charset="0"/>
              <a:cs typeface="Arial" pitchFamily="34" charset="0"/>
            </a:endParaRPr>
          </a:p>
          <a:p>
            <a:pPr lvl="0" algn="l">
              <a:buClr>
                <a:srgbClr val="0F6FC6">
                  <a:lumMod val="50000"/>
                </a:srgbClr>
              </a:buClr>
              <a:buSzPct val="95000"/>
            </a:pPr>
            <a:r>
              <a:rPr lang="en-CA" sz="1900" dirty="0">
                <a:solidFill>
                  <a:prstClr val="black"/>
                </a:solidFill>
                <a:latin typeface="Arial" pitchFamily="34" charset="0"/>
                <a:cs typeface="Arial" pitchFamily="34" charset="0"/>
              </a:rPr>
              <a:t>Use of LNT is based on the virtue of prudence, but:</a:t>
            </a:r>
          </a:p>
          <a:p>
            <a:pPr marL="274320" lvl="0" indent="-274320" algn="l">
              <a:buClr>
                <a:srgbClr val="0F6FC6">
                  <a:lumMod val="50000"/>
                </a:srgbClr>
              </a:buClr>
              <a:buSzPct val="95000"/>
              <a:buFont typeface="Wingdings 2"/>
              <a:buChar char=""/>
            </a:pPr>
            <a:r>
              <a:rPr lang="en-CA" sz="1900" dirty="0">
                <a:solidFill>
                  <a:prstClr val="black"/>
                </a:solidFill>
                <a:latin typeface="Arial" pitchFamily="34" charset="0"/>
                <a:cs typeface="Arial" pitchFamily="34" charset="0"/>
              </a:rPr>
              <a:t>may lead to violations of the principles of respect for personal autonomy and dignity</a:t>
            </a:r>
          </a:p>
          <a:p>
            <a:pPr marL="274320" lvl="0" indent="-274320" algn="l">
              <a:buClr>
                <a:srgbClr val="0F6FC6">
                  <a:lumMod val="50000"/>
                </a:srgbClr>
              </a:buClr>
              <a:buSzPct val="95000"/>
              <a:buFont typeface="Wingdings 2"/>
              <a:buChar char=""/>
            </a:pPr>
            <a:r>
              <a:rPr lang="en-CA" sz="1900" dirty="0">
                <a:solidFill>
                  <a:prstClr val="black"/>
                </a:solidFill>
                <a:latin typeface="Arial" pitchFamily="34" charset="0"/>
                <a:cs typeface="Arial" pitchFamily="34" charset="0"/>
              </a:rPr>
              <a:t>may result in the imposition of a real risk of premature death to avert a potential risk.</a:t>
            </a:r>
          </a:p>
          <a:p>
            <a:pPr marL="274320" lvl="0" indent="-274320" algn="l">
              <a:buClr>
                <a:srgbClr val="0F6FC6">
                  <a:lumMod val="50000"/>
                </a:srgbClr>
              </a:buClr>
              <a:buSzPct val="95000"/>
              <a:buFont typeface="Wingdings 2"/>
              <a:buChar char=""/>
            </a:pPr>
            <a:endParaRPr lang="en-CA" sz="1900" dirty="0">
              <a:solidFill>
                <a:prstClr val="black"/>
              </a:solidFill>
              <a:latin typeface="Arial" pitchFamily="34" charset="0"/>
              <a:cs typeface="Arial" pitchFamily="34" charset="0"/>
            </a:endParaRPr>
          </a:p>
          <a:p>
            <a:pPr lvl="0" algn="l">
              <a:buClr>
                <a:srgbClr val="0F6FC6">
                  <a:lumMod val="50000"/>
                </a:srgbClr>
              </a:buClr>
              <a:buSzPct val="95000"/>
            </a:pPr>
            <a:r>
              <a:rPr lang="en-CA" sz="1900" dirty="0">
                <a:solidFill>
                  <a:prstClr val="black"/>
                </a:solidFill>
                <a:latin typeface="Arial" pitchFamily="34" charset="0"/>
                <a:cs typeface="Arial" pitchFamily="34" charset="0"/>
              </a:rPr>
              <a:t>e.g. Evacuation of elderly and ill persons from around Fukushima Daiichi appears to have violated a fundamental principle of medical practice: first, do no harm. However, if this population were not evacuated, would the right of caregivers to avoid an involuntary potential risk have been violated?</a:t>
            </a:r>
          </a:p>
          <a:p>
            <a:endParaRPr lang="en-GB" dirty="0"/>
          </a:p>
        </p:txBody>
      </p:sp>
    </p:spTree>
    <p:extLst>
      <p:ext uri="{BB962C8B-B14F-4D97-AF65-F5344CB8AC3E}">
        <p14:creationId xmlns:p14="http://schemas.microsoft.com/office/powerpoint/2010/main" val="3125363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3068960"/>
            <a:ext cx="7772400" cy="1362456"/>
          </a:xfrm>
        </p:spPr>
        <p:txBody>
          <a:bodyPr/>
          <a:lstStyle/>
          <a:p>
            <a:r>
              <a:rPr lang="en-CA" dirty="0" smtClean="0"/>
              <a:t/>
            </a:r>
            <a:br>
              <a:rPr lang="en-CA" dirty="0" smtClean="0"/>
            </a:br>
            <a:r>
              <a:rPr lang="en-CA" dirty="0" smtClean="0"/>
              <a:t>Moving </a:t>
            </a:r>
            <a:r>
              <a:rPr lang="en-CA" dirty="0"/>
              <a:t>from competing ethical schools of thought to a common set of values</a:t>
            </a:r>
            <a:endParaRPr lang="en-GB" dirty="0"/>
          </a:p>
        </p:txBody>
      </p:sp>
      <p:sp>
        <p:nvSpPr>
          <p:cNvPr id="3" name="Content Placeholder 2"/>
          <p:cNvSpPr>
            <a:spLocks noGrp="1"/>
          </p:cNvSpPr>
          <p:nvPr>
            <p:ph type="body" idx="1"/>
          </p:nvPr>
        </p:nvSpPr>
        <p:spPr>
          <a:xfrm>
            <a:off x="539552" y="1412776"/>
            <a:ext cx="7772400" cy="792088"/>
          </a:xfrm>
        </p:spPr>
        <p:txBody>
          <a:bodyPr>
            <a:normAutofit/>
          </a:bodyPr>
          <a:lstStyle/>
          <a:p>
            <a:r>
              <a:rPr lang="en-GB" sz="2800" dirty="0" smtClean="0"/>
              <a:t>So what is our principal challenge?</a:t>
            </a:r>
            <a:endParaRPr lang="en-GB"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DBF5F9">
                    <a:shade val="90000"/>
                  </a:srgbClr>
                </a:solidFill>
              </a:rPr>
              <a:pPr/>
              <a:t>5</a:t>
            </a:fld>
            <a:endParaRPr lang="en-US">
              <a:solidFill>
                <a:srgbClr val="DBF5F9">
                  <a:shade val="90000"/>
                </a:srgbClr>
              </a:solidFill>
            </a:endParaRPr>
          </a:p>
        </p:txBody>
      </p:sp>
    </p:spTree>
    <p:extLst>
      <p:ext uri="{BB962C8B-B14F-4D97-AF65-F5344CB8AC3E}">
        <p14:creationId xmlns:p14="http://schemas.microsoft.com/office/powerpoint/2010/main" val="3633228858"/>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3"/>
          <p:cNvGrpSpPr/>
          <p:nvPr/>
        </p:nvGrpSpPr>
        <p:grpSpPr>
          <a:xfrm>
            <a:off x="609600" y="3338095"/>
            <a:ext cx="2438400" cy="2529305"/>
            <a:chOff x="6096000" y="3185695"/>
            <a:chExt cx="2438400" cy="2529305"/>
          </a:xfrm>
        </p:grpSpPr>
        <p:sp>
          <p:nvSpPr>
            <p:cNvPr id="18" name="Rectangle 17"/>
            <p:cNvSpPr/>
            <p:nvPr/>
          </p:nvSpPr>
          <p:spPr>
            <a:xfrm>
              <a:off x="6096000" y="3185695"/>
              <a:ext cx="2438400" cy="2529305"/>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9" name="Title 1"/>
            <p:cNvSpPr txBox="1">
              <a:spLocks/>
            </p:cNvSpPr>
            <p:nvPr/>
          </p:nvSpPr>
          <p:spPr>
            <a:xfrm>
              <a:off x="6172200" y="3276600"/>
              <a:ext cx="2286000" cy="381000"/>
            </a:xfrm>
            <a:prstGeom prst="rect">
              <a:avLst/>
            </a:prstGeom>
          </p:spPr>
          <p:txBody>
            <a:bodyPr vert="horz" lIns="0" rIns="0" bIns="0" anchor="b" anchorCtr="0">
              <a:noAutofit/>
              <a:scene3d>
                <a:camera prst="orthographicFront"/>
                <a:lightRig rig="threePt" dir="t"/>
              </a:scene3d>
              <a:sp3d extrusionH="57150">
                <a:bevelT w="38100" h="38100"/>
                <a:extrusionClr>
                  <a:schemeClr val="tx1"/>
                </a:extrusionClr>
              </a:sp3d>
            </a:bodyPr>
            <a:lstStyle>
              <a:lvl1pPr algn="l" rtl="0">
                <a:spcBef>
                  <a:spcPct val="0"/>
                </a:spcBef>
                <a:buNone/>
                <a:defRPr sz="2600" b="0">
                  <a:ln>
                    <a:noFill/>
                  </a:ln>
                  <a:solidFill>
                    <a:schemeClr val="tx2">
                      <a:lumMod val="20000"/>
                      <a:lumOff val="80000"/>
                    </a:schemeClr>
                  </a:solidFill>
                  <a:effectLst/>
                  <a:latin typeface="+mj-lt"/>
                  <a:ea typeface="+mj-ea"/>
                  <a:cs typeface="+mj-cs"/>
                </a:defRPr>
              </a:lvl1pPr>
            </a:lstStyle>
            <a:p>
              <a:pPr algn="ctr">
                <a:defRPr/>
              </a:pPr>
              <a:r>
                <a:rPr lang="en-US" sz="2000" b="1" dirty="0" smtClean="0">
                  <a:solidFill>
                    <a:srgbClr val="04617B">
                      <a:lumMod val="20000"/>
                      <a:lumOff val="80000"/>
                    </a:srgbClr>
                  </a:solidFill>
                </a:rPr>
                <a:t>VIRTUE</a:t>
              </a:r>
              <a:endParaRPr lang="en-US" sz="2000" b="1" dirty="0">
                <a:solidFill>
                  <a:srgbClr val="04617B">
                    <a:lumMod val="20000"/>
                    <a:lumOff val="80000"/>
                  </a:srgbClr>
                </a:solidFill>
              </a:endParaRPr>
            </a:p>
          </p:txBody>
        </p:sp>
        <p:sp>
          <p:nvSpPr>
            <p:cNvPr id="20" name="Text Placeholder 2"/>
            <p:cNvSpPr txBox="1">
              <a:spLocks/>
            </p:cNvSpPr>
            <p:nvPr/>
          </p:nvSpPr>
          <p:spPr>
            <a:xfrm>
              <a:off x="6172200" y="3733800"/>
              <a:ext cx="2286000" cy="1905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algn="ctr">
                <a:spcBef>
                  <a:spcPct val="20000"/>
                </a:spcBef>
                <a:buClr>
                  <a:srgbClr val="0F6FC6">
                    <a:lumMod val="50000"/>
                  </a:srgbClr>
                </a:buClr>
                <a:buSzPct val="95000"/>
                <a:buFont typeface="Wingdings 2"/>
                <a:buNone/>
                <a:defRPr/>
              </a:pPr>
              <a:r>
                <a:rPr lang="en-US" sz="1800" b="1" dirty="0" smtClean="0">
                  <a:solidFill>
                    <a:prstClr val="white"/>
                  </a:solidFill>
                </a:rPr>
                <a:t>Virtue</a:t>
              </a:r>
              <a:endParaRPr lang="en-US" sz="1800" b="1" dirty="0">
                <a:solidFill>
                  <a:prstClr val="white"/>
                </a:solidFill>
              </a:endParaRPr>
            </a:p>
            <a:p>
              <a:pPr algn="ctr">
                <a:spcBef>
                  <a:spcPct val="20000"/>
                </a:spcBef>
                <a:buClr>
                  <a:srgbClr val="0F6FC6">
                    <a:lumMod val="50000"/>
                  </a:srgbClr>
                </a:buClr>
                <a:buSzPct val="95000"/>
                <a:buFont typeface="Wingdings 2"/>
                <a:buNone/>
                <a:defRPr/>
              </a:pPr>
              <a:r>
                <a:rPr lang="en-US" sz="1800" b="1" dirty="0" smtClean="0">
                  <a:solidFill>
                    <a:prstClr val="white"/>
                  </a:solidFill>
                </a:rPr>
                <a:t>Ethics</a:t>
              </a:r>
            </a:p>
            <a:p>
              <a:pPr algn="ctr">
                <a:spcBef>
                  <a:spcPct val="20000"/>
                </a:spcBef>
                <a:buClr>
                  <a:srgbClr val="0F6FC6">
                    <a:lumMod val="50000"/>
                  </a:srgbClr>
                </a:buClr>
                <a:buSzPct val="95000"/>
                <a:buFont typeface="Wingdings 2"/>
                <a:buNone/>
                <a:defRPr/>
              </a:pPr>
              <a:endParaRPr lang="en-US" sz="1800" dirty="0" smtClean="0">
                <a:solidFill>
                  <a:prstClr val="white"/>
                </a:solidFill>
              </a:endParaRPr>
            </a:p>
            <a:p>
              <a:pPr algn="ctr">
                <a:spcBef>
                  <a:spcPct val="20000"/>
                </a:spcBef>
                <a:buClr>
                  <a:srgbClr val="0F6FC6">
                    <a:lumMod val="50000"/>
                  </a:srgbClr>
                </a:buClr>
                <a:buSzPct val="95000"/>
                <a:buFont typeface="Wingdings 2"/>
                <a:buNone/>
                <a:defRPr/>
              </a:pPr>
              <a:r>
                <a:rPr lang="en-US" sz="1800" dirty="0" smtClean="0">
                  <a:solidFill>
                    <a:prstClr val="white"/>
                  </a:solidFill>
                </a:rPr>
                <a:t>Focus on habits of character of a person</a:t>
              </a:r>
            </a:p>
          </p:txBody>
        </p:sp>
      </p:grpSp>
      <p:pic>
        <p:nvPicPr>
          <p:cNvPr id="2050" name="Picture 2" descr="https://zeo.sgul.ac.uk/students/clubs/societies/Ethics.jpg"/>
          <p:cNvPicPr>
            <a:picLocks noChangeAspect="1" noChangeArrowheads="1"/>
          </p:cNvPicPr>
          <p:nvPr/>
        </p:nvPicPr>
        <p:blipFill>
          <a:blip r:embed="rId3" cstate="print"/>
          <a:srcRect/>
          <a:stretch>
            <a:fillRect/>
          </a:stretch>
        </p:blipFill>
        <p:spPr bwMode="auto">
          <a:xfrm>
            <a:off x="609600" y="295252"/>
            <a:ext cx="2387600" cy="1790700"/>
          </a:xfrm>
          <a:prstGeom prst="roundRect">
            <a:avLst/>
          </a:prstGeom>
          <a:noFill/>
          <a:effectLst>
            <a:softEdge rad="63500"/>
          </a:effectLst>
        </p:spPr>
      </p:pic>
      <p:sp>
        <p:nvSpPr>
          <p:cNvPr id="2" name="Title 1"/>
          <p:cNvSpPr>
            <a:spLocks noGrp="1"/>
          </p:cNvSpPr>
          <p:nvPr>
            <p:ph type="title"/>
          </p:nvPr>
        </p:nvSpPr>
        <p:spPr>
          <a:xfrm>
            <a:off x="2967054" y="533400"/>
            <a:ext cx="5857884" cy="1143000"/>
          </a:xfrm>
        </p:spPr>
        <p:txBody>
          <a:bodyPr>
            <a:noAutofit/>
          </a:bodyPr>
          <a:lstStyle/>
          <a:p>
            <a:r>
              <a:rPr lang="en-CA" sz="3600" dirty="0" smtClean="0"/>
              <a:t>Ethics (Moral Philosophy)</a:t>
            </a:r>
            <a:endParaRPr lang="en-CA"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6</a:t>
            </a:fld>
            <a:endParaRPr lang="en-US">
              <a:solidFill>
                <a:srgbClr val="04617B">
                  <a:shade val="90000"/>
                </a:srgbClr>
              </a:solidFill>
            </a:endParaRPr>
          </a:p>
        </p:txBody>
      </p:sp>
      <p:sp>
        <p:nvSpPr>
          <p:cNvPr id="5" name="Rectangle 4"/>
          <p:cNvSpPr/>
          <p:nvPr/>
        </p:nvSpPr>
        <p:spPr>
          <a:xfrm>
            <a:off x="2967054" y="1581090"/>
            <a:ext cx="5857884" cy="400110"/>
          </a:xfrm>
          <a:prstGeom prst="rect">
            <a:avLst/>
          </a:prstGeom>
        </p:spPr>
        <p:txBody>
          <a:bodyPr wrap="square">
            <a:spAutoFit/>
          </a:bodyPr>
          <a:lstStyle/>
          <a:p>
            <a:pPr algn="ctr"/>
            <a:r>
              <a:rPr lang="en-CA" sz="2000" i="1" dirty="0" smtClean="0">
                <a:solidFill>
                  <a:prstClr val="black"/>
                </a:solidFill>
              </a:rPr>
              <a:t>The study of the moral value of human conduct</a:t>
            </a:r>
          </a:p>
        </p:txBody>
      </p:sp>
      <p:sp>
        <p:nvSpPr>
          <p:cNvPr id="7" name="Rectangle 6"/>
          <p:cNvSpPr/>
          <p:nvPr/>
        </p:nvSpPr>
        <p:spPr>
          <a:xfrm>
            <a:off x="304800" y="2419290"/>
            <a:ext cx="8520138" cy="400110"/>
          </a:xfrm>
          <a:prstGeom prst="rect">
            <a:avLst/>
          </a:prstGeom>
        </p:spPr>
        <p:txBody>
          <a:bodyPr wrap="square">
            <a:spAutoFit/>
          </a:bodyPr>
          <a:lstStyle/>
          <a:p>
            <a:pPr algn="ctr"/>
            <a:r>
              <a:rPr lang="en-CA" sz="2000" b="1" i="1" dirty="0" smtClean="0">
                <a:solidFill>
                  <a:prstClr val="black"/>
                </a:solidFill>
              </a:rPr>
              <a:t>Normative Ethics:</a:t>
            </a:r>
            <a:r>
              <a:rPr lang="en-CA" sz="2000" i="1" dirty="0" smtClean="0">
                <a:solidFill>
                  <a:prstClr val="black"/>
                </a:solidFill>
              </a:rPr>
              <a:t> Figuring out what is right and wrong behaviour</a:t>
            </a:r>
          </a:p>
        </p:txBody>
      </p:sp>
      <p:grpSp>
        <p:nvGrpSpPr>
          <p:cNvPr id="3" name="Group 21"/>
          <p:cNvGrpSpPr/>
          <p:nvPr/>
        </p:nvGrpSpPr>
        <p:grpSpPr>
          <a:xfrm>
            <a:off x="6172200" y="3338095"/>
            <a:ext cx="2438400" cy="2529305"/>
            <a:chOff x="609600" y="3185695"/>
            <a:chExt cx="2438400" cy="2529305"/>
          </a:xfrm>
        </p:grpSpPr>
        <p:sp>
          <p:nvSpPr>
            <p:cNvPr id="12" name="Rectangle 11"/>
            <p:cNvSpPr/>
            <p:nvPr/>
          </p:nvSpPr>
          <p:spPr>
            <a:xfrm>
              <a:off x="609600" y="3185695"/>
              <a:ext cx="2438400" cy="2529305"/>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Title 1"/>
            <p:cNvSpPr txBox="1">
              <a:spLocks/>
            </p:cNvSpPr>
            <p:nvPr/>
          </p:nvSpPr>
          <p:spPr>
            <a:xfrm>
              <a:off x="685800" y="3276600"/>
              <a:ext cx="2286000" cy="381000"/>
            </a:xfrm>
            <a:prstGeom prst="rect">
              <a:avLst/>
            </a:prstGeom>
          </p:spPr>
          <p:txBody>
            <a:bodyPr vert="horz" lIns="0" rIns="0" bIns="0" anchor="b" anchorCtr="0">
              <a:noAutofit/>
              <a:scene3d>
                <a:camera prst="orthographicFront"/>
                <a:lightRig rig="threePt" dir="t"/>
              </a:scene3d>
              <a:sp3d extrusionH="57150">
                <a:bevelT w="38100" h="38100"/>
                <a:extrusionClr>
                  <a:schemeClr val="tx1"/>
                </a:extrusionClr>
              </a:sp3d>
            </a:bodyPr>
            <a:lstStyle>
              <a:lvl1pPr algn="l" rtl="0">
                <a:spcBef>
                  <a:spcPct val="0"/>
                </a:spcBef>
                <a:buNone/>
                <a:defRPr sz="2600" b="0">
                  <a:ln>
                    <a:noFill/>
                  </a:ln>
                  <a:solidFill>
                    <a:schemeClr val="tx2">
                      <a:lumMod val="20000"/>
                      <a:lumOff val="80000"/>
                    </a:schemeClr>
                  </a:solidFill>
                  <a:effectLst/>
                  <a:latin typeface="+mj-lt"/>
                  <a:ea typeface="+mj-ea"/>
                  <a:cs typeface="+mj-cs"/>
                </a:defRPr>
              </a:lvl1pPr>
            </a:lstStyle>
            <a:p>
              <a:pPr algn="ctr">
                <a:defRPr/>
              </a:pPr>
              <a:r>
                <a:rPr lang="en-US" sz="2000" b="1" dirty="0" smtClean="0">
                  <a:solidFill>
                    <a:srgbClr val="04617B">
                      <a:lumMod val="20000"/>
                      <a:lumOff val="80000"/>
                    </a:srgbClr>
                  </a:solidFill>
                </a:rPr>
                <a:t>CONSEQUENCE</a:t>
              </a:r>
              <a:endParaRPr lang="en-US" sz="2000" b="1" dirty="0">
                <a:solidFill>
                  <a:srgbClr val="04617B">
                    <a:lumMod val="20000"/>
                    <a:lumOff val="80000"/>
                  </a:srgbClr>
                </a:solidFill>
              </a:endParaRPr>
            </a:p>
          </p:txBody>
        </p:sp>
        <p:sp>
          <p:nvSpPr>
            <p:cNvPr id="14" name="Text Placeholder 2"/>
            <p:cNvSpPr txBox="1">
              <a:spLocks/>
            </p:cNvSpPr>
            <p:nvPr/>
          </p:nvSpPr>
          <p:spPr>
            <a:xfrm>
              <a:off x="685800" y="3733800"/>
              <a:ext cx="2286000" cy="1905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algn="ctr">
                <a:spcBef>
                  <a:spcPct val="20000"/>
                </a:spcBef>
                <a:buClr>
                  <a:srgbClr val="0F6FC6">
                    <a:lumMod val="50000"/>
                  </a:srgbClr>
                </a:buClr>
                <a:buSzPct val="95000"/>
                <a:buFont typeface="Wingdings 2"/>
                <a:buNone/>
                <a:defRPr/>
              </a:pPr>
              <a:r>
                <a:rPr lang="en-US" sz="1800" b="1" dirty="0" smtClean="0">
                  <a:solidFill>
                    <a:prstClr val="white"/>
                  </a:solidFill>
                </a:rPr>
                <a:t>Utilitarian</a:t>
              </a:r>
            </a:p>
            <a:p>
              <a:pPr algn="ctr">
                <a:spcBef>
                  <a:spcPct val="20000"/>
                </a:spcBef>
                <a:buClr>
                  <a:srgbClr val="0F6FC6">
                    <a:lumMod val="50000"/>
                  </a:srgbClr>
                </a:buClr>
                <a:buSzPct val="95000"/>
                <a:buFont typeface="Wingdings 2"/>
                <a:buNone/>
                <a:defRPr/>
              </a:pPr>
              <a:r>
                <a:rPr lang="en-US" sz="1800" b="1" dirty="0" smtClean="0">
                  <a:solidFill>
                    <a:prstClr val="white"/>
                  </a:solidFill>
                </a:rPr>
                <a:t>Ethics</a:t>
              </a:r>
            </a:p>
            <a:p>
              <a:pPr algn="ctr">
                <a:spcBef>
                  <a:spcPct val="20000"/>
                </a:spcBef>
                <a:buClr>
                  <a:srgbClr val="0F6FC6">
                    <a:lumMod val="50000"/>
                  </a:srgbClr>
                </a:buClr>
                <a:buSzPct val="95000"/>
                <a:buFont typeface="Wingdings 2"/>
                <a:buNone/>
                <a:defRPr/>
              </a:pPr>
              <a:endParaRPr lang="en-US" sz="1800" dirty="0" smtClean="0">
                <a:solidFill>
                  <a:prstClr val="white"/>
                </a:solidFill>
              </a:endParaRPr>
            </a:p>
            <a:p>
              <a:pPr algn="ctr">
                <a:spcBef>
                  <a:spcPct val="20000"/>
                </a:spcBef>
                <a:buClr>
                  <a:srgbClr val="0F6FC6">
                    <a:lumMod val="50000"/>
                  </a:srgbClr>
                </a:buClr>
                <a:buSzPct val="95000"/>
                <a:buFont typeface="Wingdings 2"/>
                <a:buNone/>
                <a:defRPr/>
              </a:pPr>
              <a:r>
                <a:rPr lang="en-US" sz="1800" dirty="0" smtClean="0">
                  <a:solidFill>
                    <a:prstClr val="white"/>
                  </a:solidFill>
                </a:rPr>
                <a:t>Actions are judged by their consequences</a:t>
              </a:r>
            </a:p>
          </p:txBody>
        </p:sp>
      </p:grpSp>
      <p:grpSp>
        <p:nvGrpSpPr>
          <p:cNvPr id="6" name="Group 22"/>
          <p:cNvGrpSpPr/>
          <p:nvPr/>
        </p:nvGrpSpPr>
        <p:grpSpPr>
          <a:xfrm>
            <a:off x="3342409" y="3338095"/>
            <a:ext cx="2438400" cy="2529305"/>
            <a:chOff x="3342409" y="3185695"/>
            <a:chExt cx="2438400" cy="2529305"/>
          </a:xfrm>
        </p:grpSpPr>
        <p:sp>
          <p:nvSpPr>
            <p:cNvPr id="15" name="Rectangle 14"/>
            <p:cNvSpPr/>
            <p:nvPr/>
          </p:nvSpPr>
          <p:spPr>
            <a:xfrm>
              <a:off x="3342409" y="3185695"/>
              <a:ext cx="2438400" cy="2529305"/>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Title 1"/>
            <p:cNvSpPr txBox="1">
              <a:spLocks/>
            </p:cNvSpPr>
            <p:nvPr/>
          </p:nvSpPr>
          <p:spPr>
            <a:xfrm>
              <a:off x="3418609" y="3276600"/>
              <a:ext cx="2286000" cy="381000"/>
            </a:xfrm>
            <a:prstGeom prst="rect">
              <a:avLst/>
            </a:prstGeom>
          </p:spPr>
          <p:txBody>
            <a:bodyPr vert="horz" lIns="0" rIns="0" bIns="0" anchor="b" anchorCtr="0">
              <a:noAutofit/>
              <a:scene3d>
                <a:camera prst="orthographicFront"/>
                <a:lightRig rig="threePt" dir="t"/>
              </a:scene3d>
              <a:sp3d extrusionH="57150">
                <a:bevelT w="38100" h="38100"/>
                <a:extrusionClr>
                  <a:schemeClr val="tx1"/>
                </a:extrusionClr>
              </a:sp3d>
            </a:bodyPr>
            <a:lstStyle>
              <a:lvl1pPr algn="l" rtl="0">
                <a:spcBef>
                  <a:spcPct val="0"/>
                </a:spcBef>
                <a:buNone/>
                <a:defRPr sz="2600" b="0">
                  <a:ln>
                    <a:noFill/>
                  </a:ln>
                  <a:solidFill>
                    <a:schemeClr val="tx2">
                      <a:lumMod val="20000"/>
                      <a:lumOff val="80000"/>
                    </a:schemeClr>
                  </a:solidFill>
                  <a:effectLst/>
                  <a:latin typeface="+mj-lt"/>
                  <a:ea typeface="+mj-ea"/>
                  <a:cs typeface="+mj-cs"/>
                </a:defRPr>
              </a:lvl1pPr>
            </a:lstStyle>
            <a:p>
              <a:pPr algn="ctr">
                <a:defRPr/>
              </a:pPr>
              <a:r>
                <a:rPr lang="en-US" sz="2000" b="1" dirty="0" smtClean="0">
                  <a:solidFill>
                    <a:srgbClr val="04617B">
                      <a:lumMod val="20000"/>
                      <a:lumOff val="80000"/>
                    </a:srgbClr>
                  </a:solidFill>
                </a:rPr>
                <a:t>DUTY</a:t>
              </a:r>
              <a:endParaRPr lang="en-US" sz="2000" b="1" dirty="0">
                <a:solidFill>
                  <a:srgbClr val="04617B">
                    <a:lumMod val="20000"/>
                    <a:lumOff val="80000"/>
                  </a:srgbClr>
                </a:solidFill>
              </a:endParaRPr>
            </a:p>
          </p:txBody>
        </p:sp>
        <p:sp>
          <p:nvSpPr>
            <p:cNvPr id="17" name="Text Placeholder 2"/>
            <p:cNvSpPr txBox="1">
              <a:spLocks/>
            </p:cNvSpPr>
            <p:nvPr/>
          </p:nvSpPr>
          <p:spPr>
            <a:xfrm>
              <a:off x="3418609" y="3733800"/>
              <a:ext cx="2286000" cy="1905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algn="ctr">
                <a:spcBef>
                  <a:spcPct val="20000"/>
                </a:spcBef>
                <a:buClr>
                  <a:srgbClr val="0F6FC6">
                    <a:lumMod val="50000"/>
                  </a:srgbClr>
                </a:buClr>
                <a:buSzPct val="95000"/>
                <a:buFont typeface="Wingdings 2"/>
                <a:buNone/>
                <a:defRPr/>
              </a:pPr>
              <a:r>
                <a:rPr lang="en-US" sz="1800" b="1" dirty="0" smtClean="0">
                  <a:solidFill>
                    <a:prstClr val="white"/>
                  </a:solidFill>
                </a:rPr>
                <a:t>Deontological Ethics</a:t>
              </a:r>
            </a:p>
            <a:p>
              <a:pPr algn="ctr">
                <a:spcBef>
                  <a:spcPct val="20000"/>
                </a:spcBef>
                <a:buClr>
                  <a:srgbClr val="0F6FC6">
                    <a:lumMod val="50000"/>
                  </a:srgbClr>
                </a:buClr>
                <a:buSzPct val="95000"/>
                <a:buFont typeface="Wingdings 2"/>
                <a:buNone/>
                <a:defRPr/>
              </a:pPr>
              <a:endParaRPr lang="en-US" sz="1800" dirty="0" smtClean="0">
                <a:solidFill>
                  <a:prstClr val="white"/>
                </a:solidFill>
              </a:endParaRPr>
            </a:p>
            <a:p>
              <a:pPr algn="ctr">
                <a:spcBef>
                  <a:spcPct val="20000"/>
                </a:spcBef>
                <a:buClr>
                  <a:srgbClr val="0F6FC6">
                    <a:lumMod val="50000"/>
                  </a:srgbClr>
                </a:buClr>
                <a:buSzPct val="95000"/>
                <a:buFont typeface="Wingdings 2"/>
                <a:buNone/>
                <a:defRPr/>
              </a:pPr>
              <a:r>
                <a:rPr lang="en-US" sz="1800" dirty="0" smtClean="0">
                  <a:solidFill>
                    <a:prstClr val="white"/>
                  </a:solidFill>
                </a:rPr>
                <a:t>Actions are judged based on duty or obligation</a:t>
              </a:r>
            </a:p>
          </p:txBody>
        </p:sp>
      </p:grpSp>
    </p:spTree>
    <p:extLst>
      <p:ext uri="{BB962C8B-B14F-4D97-AF65-F5344CB8AC3E}">
        <p14:creationId xmlns:p14="http://schemas.microsoft.com/office/powerpoint/2010/main" val="31971643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Ethical Theories</a:t>
            </a:r>
            <a:endParaRPr lang="en-GB" sz="4400" dirty="0"/>
          </a:p>
        </p:txBody>
      </p:sp>
      <p:sp>
        <p:nvSpPr>
          <p:cNvPr id="5" name="Content Placeholder 4"/>
          <p:cNvSpPr>
            <a:spLocks noGrp="1"/>
          </p:cNvSpPr>
          <p:nvPr>
            <p:ph idx="1"/>
          </p:nvPr>
        </p:nvSpPr>
        <p:spPr>
          <a:xfrm>
            <a:off x="457200" y="3505200"/>
            <a:ext cx="8229600" cy="2895600"/>
          </a:xfrm>
        </p:spPr>
        <p:txBody>
          <a:bodyPr>
            <a:normAutofit fontScale="92500" lnSpcReduction="10000"/>
          </a:bodyPr>
          <a:lstStyle/>
          <a:p>
            <a:r>
              <a:rPr lang="en-GB" dirty="0"/>
              <a:t>Kant: actions are inherently right or </a:t>
            </a:r>
            <a:r>
              <a:rPr lang="en-GB" dirty="0" smtClean="0"/>
              <a:t>wrong </a:t>
            </a:r>
            <a:r>
              <a:rPr lang="en-GB" dirty="0" smtClean="0">
                <a:solidFill>
                  <a:srgbClr val="FF0000"/>
                </a:solidFill>
              </a:rPr>
              <a:t>(deontology)</a:t>
            </a:r>
          </a:p>
          <a:p>
            <a:endParaRPr lang="en-GB" dirty="0"/>
          </a:p>
          <a:p>
            <a:r>
              <a:rPr lang="en-GB" dirty="0" smtClean="0"/>
              <a:t>Aristotle: right actions are those that arise from virtuous character </a:t>
            </a:r>
            <a:r>
              <a:rPr lang="en-GB" dirty="0" smtClean="0">
                <a:solidFill>
                  <a:srgbClr val="FF0000"/>
                </a:solidFill>
              </a:rPr>
              <a:t>(virtue ethics)</a:t>
            </a:r>
          </a:p>
          <a:p>
            <a:endParaRPr lang="en-GB" dirty="0" smtClean="0"/>
          </a:p>
          <a:p>
            <a:r>
              <a:rPr lang="en-GB" dirty="0" smtClean="0"/>
              <a:t>Bentham: right actions are those that result in good outcomes </a:t>
            </a:r>
            <a:r>
              <a:rPr lang="en-GB" dirty="0" smtClean="0">
                <a:solidFill>
                  <a:srgbClr val="FF0000"/>
                </a:solidFill>
              </a:rPr>
              <a:t>(utilitarianism)</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7</a:t>
            </a:fld>
            <a:endParaRPr lang="en-US">
              <a:solidFill>
                <a:srgbClr val="04617B">
                  <a:shade val="90000"/>
                </a:srgbClr>
              </a:solidFill>
            </a:endParaRPr>
          </a:p>
        </p:txBody>
      </p:sp>
      <p:grpSp>
        <p:nvGrpSpPr>
          <p:cNvPr id="13" name="Group 12"/>
          <p:cNvGrpSpPr/>
          <p:nvPr/>
        </p:nvGrpSpPr>
        <p:grpSpPr>
          <a:xfrm>
            <a:off x="3581400" y="1524000"/>
            <a:ext cx="1981200" cy="1600200"/>
            <a:chOff x="1295400" y="2438400"/>
            <a:chExt cx="1600200" cy="1600200"/>
          </a:xfrm>
        </p:grpSpPr>
        <p:sp>
          <p:nvSpPr>
            <p:cNvPr id="14" name="Round Same Side Corner Rectangle 13"/>
            <p:cNvSpPr/>
            <p:nvPr/>
          </p:nvSpPr>
          <p:spPr>
            <a:xfrm>
              <a:off x="1295400" y="2438400"/>
              <a:ext cx="1600200" cy="60960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ACTIONS</a:t>
              </a:r>
              <a:endParaRPr lang="en-GB" sz="2000" b="1" dirty="0">
                <a:solidFill>
                  <a:prstClr val="white"/>
                </a:solidFill>
              </a:endParaRPr>
            </a:p>
          </p:txBody>
        </p:sp>
        <p:sp>
          <p:nvSpPr>
            <p:cNvPr id="15" name="Rectangle 14"/>
            <p:cNvSpPr/>
            <p:nvPr/>
          </p:nvSpPr>
          <p:spPr>
            <a:xfrm>
              <a:off x="1295400" y="3048000"/>
              <a:ext cx="1600200" cy="9906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solidFill>
                </a:rPr>
                <a:t>Right</a:t>
              </a:r>
              <a:endParaRPr lang="en-US" sz="2400" b="1" dirty="0" smtClean="0">
                <a:solidFill>
                  <a:prstClr val="black"/>
                </a:solidFill>
              </a:endParaRPr>
            </a:p>
          </p:txBody>
        </p:sp>
      </p:grpSp>
      <p:grpSp>
        <p:nvGrpSpPr>
          <p:cNvPr id="3" name="Group 2"/>
          <p:cNvGrpSpPr/>
          <p:nvPr/>
        </p:nvGrpSpPr>
        <p:grpSpPr>
          <a:xfrm>
            <a:off x="5676900" y="1524000"/>
            <a:ext cx="2848859" cy="1600200"/>
            <a:chOff x="5676900" y="2286000"/>
            <a:chExt cx="2848859" cy="1600200"/>
          </a:xfrm>
        </p:grpSpPr>
        <p:grpSp>
          <p:nvGrpSpPr>
            <p:cNvPr id="16" name="Group 15"/>
            <p:cNvGrpSpPr/>
            <p:nvPr/>
          </p:nvGrpSpPr>
          <p:grpSpPr>
            <a:xfrm>
              <a:off x="6553200" y="2286000"/>
              <a:ext cx="1972559" cy="1600200"/>
              <a:chOff x="1295400" y="2438400"/>
              <a:chExt cx="1600200" cy="1600200"/>
            </a:xfrm>
          </p:grpSpPr>
          <p:sp>
            <p:nvSpPr>
              <p:cNvPr id="17" name="Round Same Side Corner Rectangle 16"/>
              <p:cNvSpPr/>
              <p:nvPr/>
            </p:nvSpPr>
            <p:spPr>
              <a:xfrm>
                <a:off x="1295400" y="2438400"/>
                <a:ext cx="1600200" cy="60960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THINGS</a:t>
                </a:r>
                <a:endParaRPr lang="en-GB" sz="2000" b="1" dirty="0">
                  <a:solidFill>
                    <a:prstClr val="white"/>
                  </a:solidFill>
                </a:endParaRPr>
              </a:p>
            </p:txBody>
          </p:sp>
          <p:sp>
            <p:nvSpPr>
              <p:cNvPr id="18" name="Rectangle 17"/>
              <p:cNvSpPr/>
              <p:nvPr/>
            </p:nvSpPr>
            <p:spPr>
              <a:xfrm>
                <a:off x="1295400" y="3048000"/>
                <a:ext cx="1600200" cy="9906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solidFill>
                  </a:rPr>
                  <a:t>Good</a:t>
                </a:r>
              </a:p>
            </p:txBody>
          </p:sp>
        </p:grpSp>
        <p:sp>
          <p:nvSpPr>
            <p:cNvPr id="22" name="Left Arrow 21"/>
            <p:cNvSpPr/>
            <p:nvPr/>
          </p:nvSpPr>
          <p:spPr>
            <a:xfrm>
              <a:off x="5676900" y="2895600"/>
              <a:ext cx="7620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6" name="Group 5"/>
          <p:cNvGrpSpPr/>
          <p:nvPr/>
        </p:nvGrpSpPr>
        <p:grpSpPr>
          <a:xfrm>
            <a:off x="609600" y="1524000"/>
            <a:ext cx="2857500" cy="1600200"/>
            <a:chOff x="609600" y="2286000"/>
            <a:chExt cx="2857500" cy="1600200"/>
          </a:xfrm>
        </p:grpSpPr>
        <p:grpSp>
          <p:nvGrpSpPr>
            <p:cNvPr id="12" name="Group 11"/>
            <p:cNvGrpSpPr/>
            <p:nvPr/>
          </p:nvGrpSpPr>
          <p:grpSpPr>
            <a:xfrm>
              <a:off x="609600" y="2286000"/>
              <a:ext cx="1981200" cy="1600200"/>
              <a:chOff x="1295400" y="2438400"/>
              <a:chExt cx="1600200" cy="1600200"/>
            </a:xfrm>
          </p:grpSpPr>
          <p:sp>
            <p:nvSpPr>
              <p:cNvPr id="10" name="Round Same Side Corner Rectangle 9"/>
              <p:cNvSpPr/>
              <p:nvPr/>
            </p:nvSpPr>
            <p:spPr>
              <a:xfrm>
                <a:off x="1295400" y="2438400"/>
                <a:ext cx="1600200" cy="60960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CHARACTER</a:t>
                </a:r>
                <a:endParaRPr lang="en-GB" sz="2000" b="1" dirty="0">
                  <a:solidFill>
                    <a:prstClr val="white"/>
                  </a:solidFill>
                </a:endParaRPr>
              </a:p>
            </p:txBody>
          </p:sp>
          <p:sp>
            <p:nvSpPr>
              <p:cNvPr id="11" name="Rectangle 10"/>
              <p:cNvSpPr/>
              <p:nvPr/>
            </p:nvSpPr>
            <p:spPr>
              <a:xfrm>
                <a:off x="1295400" y="3048000"/>
                <a:ext cx="1600200" cy="9906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solidFill>
                  </a:rPr>
                  <a:t>Virtue</a:t>
                </a:r>
                <a:endParaRPr lang="en-US" sz="2400" b="1" dirty="0" smtClean="0">
                  <a:solidFill>
                    <a:prstClr val="black"/>
                  </a:solidFill>
                </a:endParaRPr>
              </a:p>
            </p:txBody>
          </p:sp>
        </p:grpSp>
        <p:sp>
          <p:nvSpPr>
            <p:cNvPr id="23" name="Left Arrow 22"/>
            <p:cNvSpPr/>
            <p:nvPr/>
          </p:nvSpPr>
          <p:spPr>
            <a:xfrm rot="10800000">
              <a:off x="2705100" y="2895600"/>
              <a:ext cx="7620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Tree>
    <p:extLst>
      <p:ext uri="{BB962C8B-B14F-4D97-AF65-F5344CB8AC3E}">
        <p14:creationId xmlns:p14="http://schemas.microsoft.com/office/powerpoint/2010/main" val="33034118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5">
                                            <p:txEl>
                                              <p:pRg st="2" end="2"/>
                                            </p:txEl>
                                          </p:spTgt>
                                        </p:tgtEl>
                                      </p:cBhvr>
                                    </p:animEffect>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anim calcmode="lin" valueType="num">
                                      <p:cBhvr>
                                        <p:cTn id="25" dur="500" fill="hold"/>
                                        <p:tgtEl>
                                          <p:spTgt spid="6"/>
                                        </p:tgtEl>
                                        <p:attrNameLst>
                                          <p:attrName>ppt_x</p:attrName>
                                        </p:attrNameLst>
                                      </p:cBhvr>
                                      <p:tavLst>
                                        <p:tav tm="0">
                                          <p:val>
                                            <p:strVal val="#ppt_x"/>
                                          </p:val>
                                        </p:tav>
                                        <p:tav tm="100000">
                                          <p:val>
                                            <p:strVal val="#ppt_x"/>
                                          </p:val>
                                        </p:tav>
                                      </p:tavLst>
                                    </p:anim>
                                    <p:anim calcmode="lin" valueType="num">
                                      <p:cBhvr>
                                        <p:cTn id="26"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5">
                                            <p:txEl>
                                              <p:pRg st="4" end="4"/>
                                            </p:txEl>
                                          </p:spTgt>
                                        </p:tgtEl>
                                      </p:cBhvr>
                                    </p:animEffect>
                                  </p:childTnLst>
                                </p:cTn>
                              </p:par>
                              <p:par>
                                <p:cTn id="34" presetID="42"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CA" sz="4400" dirty="0" smtClean="0"/>
              <a:t>Value Judgements in Radiological Protection</a:t>
            </a:r>
            <a:endParaRPr lang="en-CA" sz="4400" dirty="0"/>
          </a:p>
        </p:txBody>
      </p:sp>
      <p:sp>
        <p:nvSpPr>
          <p:cNvPr id="6" name="Content Placeholder 5"/>
          <p:cNvSpPr>
            <a:spLocks noGrp="1"/>
          </p:cNvSpPr>
          <p:nvPr>
            <p:ph sz="half" idx="1"/>
          </p:nvPr>
        </p:nvSpPr>
        <p:spPr>
          <a:xfrm>
            <a:off x="457200" y="1752600"/>
            <a:ext cx="4038600" cy="4724400"/>
          </a:xfrm>
        </p:spPr>
        <p:txBody>
          <a:bodyPr>
            <a:normAutofit/>
          </a:bodyPr>
          <a:lstStyle/>
          <a:p>
            <a:pPr>
              <a:buNone/>
            </a:pPr>
            <a:r>
              <a:rPr lang="en-CA" b="1" u="sng" dirty="0" smtClean="0"/>
              <a:t>Utilitarian Ethics</a:t>
            </a:r>
          </a:p>
          <a:p>
            <a:pPr>
              <a:buFont typeface="Wingdings" pitchFamily="2" charset="2"/>
              <a:buChar char="Ø"/>
            </a:pPr>
            <a:r>
              <a:rPr lang="en-CA" sz="2000" i="1" dirty="0" smtClean="0"/>
              <a:t>Actions are judged by their consequences</a:t>
            </a:r>
          </a:p>
          <a:p>
            <a:pPr>
              <a:buNone/>
            </a:pPr>
            <a:endParaRPr lang="en-CA" dirty="0" smtClean="0"/>
          </a:p>
          <a:p>
            <a:r>
              <a:rPr lang="en-CA" b="1" dirty="0" smtClean="0"/>
              <a:t>Justification</a:t>
            </a:r>
          </a:p>
          <a:p>
            <a:pPr lvl="1"/>
            <a:r>
              <a:rPr lang="en-CA" dirty="0" smtClean="0"/>
              <a:t>Do more good than harm</a:t>
            </a:r>
          </a:p>
          <a:p>
            <a:pPr lvl="1"/>
            <a:endParaRPr lang="en-CA" dirty="0" smtClean="0"/>
          </a:p>
          <a:p>
            <a:r>
              <a:rPr lang="en-CA" b="1" dirty="0" smtClean="0"/>
              <a:t>Optimisation</a:t>
            </a:r>
          </a:p>
          <a:p>
            <a:pPr lvl="1"/>
            <a:r>
              <a:rPr lang="en-CA" dirty="0" smtClean="0"/>
              <a:t>Maximize good vs. harm</a:t>
            </a:r>
          </a:p>
          <a:p>
            <a:endParaRPr lang="en-CA" dirty="0" smtClean="0"/>
          </a:p>
        </p:txBody>
      </p:sp>
      <p:sp>
        <p:nvSpPr>
          <p:cNvPr id="7" name="Content Placeholder 6"/>
          <p:cNvSpPr>
            <a:spLocks noGrp="1"/>
          </p:cNvSpPr>
          <p:nvPr>
            <p:ph sz="half" idx="2"/>
          </p:nvPr>
        </p:nvSpPr>
        <p:spPr>
          <a:xfrm>
            <a:off x="4648200" y="1752600"/>
            <a:ext cx="4038600" cy="4724400"/>
          </a:xfrm>
        </p:spPr>
        <p:txBody>
          <a:bodyPr>
            <a:normAutofit/>
          </a:bodyPr>
          <a:lstStyle/>
          <a:p>
            <a:pPr>
              <a:buNone/>
            </a:pPr>
            <a:r>
              <a:rPr lang="en-CA" b="1" u="sng" dirty="0" smtClean="0"/>
              <a:t>Deontological Ethics</a:t>
            </a:r>
          </a:p>
          <a:p>
            <a:pPr>
              <a:buFont typeface="Wingdings" pitchFamily="2" charset="2"/>
              <a:buChar char="Ø"/>
            </a:pPr>
            <a:r>
              <a:rPr lang="en-CA" sz="2000" i="1" dirty="0" smtClean="0"/>
              <a:t>Actions are based on duty or obligation</a:t>
            </a:r>
          </a:p>
          <a:p>
            <a:pPr>
              <a:buNone/>
            </a:pPr>
            <a:endParaRPr lang="en-CA" dirty="0" smtClean="0"/>
          </a:p>
          <a:p>
            <a:r>
              <a:rPr lang="en-CA" b="1" dirty="0" smtClean="0"/>
              <a:t>Dose Limitation</a:t>
            </a:r>
          </a:p>
          <a:p>
            <a:pPr lvl="1"/>
            <a:r>
              <a:rPr lang="en-CA" dirty="0" smtClean="0"/>
              <a:t>No individual is unduly harmed</a:t>
            </a:r>
          </a:p>
          <a:p>
            <a:pPr lvl="1">
              <a:buNone/>
            </a:pPr>
            <a:endParaRPr lang="en-CA" dirty="0" smtClean="0"/>
          </a:p>
          <a:p>
            <a:pPr lvl="1"/>
            <a:r>
              <a:rPr lang="en-CA" dirty="0" smtClean="0"/>
              <a:t>Dose Constraints aid optimization &amp; increase equity</a:t>
            </a:r>
            <a:endParaRPr lang="en-CA" dirty="0"/>
          </a:p>
        </p:txBody>
      </p:sp>
      <p:sp>
        <p:nvSpPr>
          <p:cNvPr id="10"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8</a:t>
            </a:fld>
            <a:endParaRPr lang="en-US" dirty="0">
              <a:solidFill>
                <a:srgbClr val="04617B">
                  <a:shade val="90000"/>
                </a:srgbClr>
              </a:solidFill>
            </a:endParaRPr>
          </a:p>
        </p:txBody>
      </p:sp>
    </p:spTree>
    <p:extLst>
      <p:ext uri="{BB962C8B-B14F-4D97-AF65-F5344CB8AC3E}">
        <p14:creationId xmlns:p14="http://schemas.microsoft.com/office/powerpoint/2010/main" val="3352547342"/>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400" dirty="0" smtClean="0"/>
              <a:t>Elegant but Flawed</a:t>
            </a:r>
            <a:endParaRPr lang="en-GB" sz="4400" dirty="0"/>
          </a:p>
        </p:txBody>
      </p:sp>
      <p:sp>
        <p:nvSpPr>
          <p:cNvPr id="7" name="Content Placeholder 6"/>
          <p:cNvSpPr>
            <a:spLocks noGrp="1"/>
          </p:cNvSpPr>
          <p:nvPr>
            <p:ph sz="half" idx="1"/>
          </p:nvPr>
        </p:nvSpPr>
        <p:spPr/>
        <p:txBody>
          <a:bodyPr>
            <a:normAutofit fontScale="85000" lnSpcReduction="20000"/>
          </a:bodyPr>
          <a:lstStyle/>
          <a:p>
            <a:pPr marL="0" indent="0">
              <a:buNone/>
            </a:pPr>
            <a:r>
              <a:rPr lang="en-US" b="1" u="sng" dirty="0" smtClean="0"/>
              <a:t>Utilitarianism</a:t>
            </a:r>
          </a:p>
          <a:p>
            <a:pPr marL="0" indent="0">
              <a:buNone/>
            </a:pPr>
            <a:endParaRPr lang="en-US" dirty="0" smtClean="0"/>
          </a:p>
          <a:p>
            <a:pPr marL="0" indent="0">
              <a:buNone/>
            </a:pPr>
            <a:r>
              <a:rPr lang="en-US" dirty="0" smtClean="0"/>
              <a:t>Consequence is central</a:t>
            </a:r>
          </a:p>
          <a:p>
            <a:endParaRPr lang="en-US" dirty="0" smtClean="0"/>
          </a:p>
          <a:p>
            <a:pPr marL="0" indent="0">
              <a:buNone/>
            </a:pPr>
            <a:r>
              <a:rPr lang="en-US" b="1" i="1" dirty="0" smtClean="0"/>
              <a:t>Ignores </a:t>
            </a:r>
            <a:r>
              <a:rPr lang="en-US" b="1" i="1" dirty="0"/>
              <a:t>j</a:t>
            </a:r>
            <a:r>
              <a:rPr lang="en-US" b="1" i="1" dirty="0" smtClean="0"/>
              <a:t>ustice</a:t>
            </a:r>
          </a:p>
          <a:p>
            <a:pPr marL="0" indent="0">
              <a:buNone/>
            </a:pPr>
            <a:r>
              <a:rPr lang="en-US" dirty="0" smtClean="0"/>
              <a:t>e.g. killing one person for the happiness for millions</a:t>
            </a:r>
          </a:p>
          <a:p>
            <a:endParaRPr lang="en-US" dirty="0" smtClean="0"/>
          </a:p>
          <a:p>
            <a:endParaRPr lang="en-US" dirty="0" smtClean="0"/>
          </a:p>
          <a:p>
            <a:pPr marL="0" indent="0">
              <a:buNone/>
            </a:pPr>
            <a:r>
              <a:rPr lang="en-US" b="1" i="1" dirty="0" smtClean="0"/>
              <a:t>Unknowable consequences</a:t>
            </a:r>
          </a:p>
          <a:p>
            <a:pPr marL="0" indent="0">
              <a:buNone/>
            </a:pPr>
            <a:r>
              <a:rPr lang="en-US" dirty="0" smtClean="0"/>
              <a:t>Calculating total utility (good) is as impossible as predicting the future</a:t>
            </a:r>
            <a:endParaRPr lang="en-GB" dirty="0"/>
          </a:p>
        </p:txBody>
      </p:sp>
      <p:sp>
        <p:nvSpPr>
          <p:cNvPr id="8" name="Content Placeholder 7"/>
          <p:cNvSpPr>
            <a:spLocks noGrp="1"/>
          </p:cNvSpPr>
          <p:nvPr>
            <p:ph sz="half" idx="2"/>
          </p:nvPr>
        </p:nvSpPr>
        <p:spPr/>
        <p:txBody>
          <a:bodyPr>
            <a:normAutofit fontScale="85000" lnSpcReduction="20000"/>
          </a:bodyPr>
          <a:lstStyle/>
          <a:p>
            <a:pPr marL="0" indent="0">
              <a:buNone/>
            </a:pPr>
            <a:r>
              <a:rPr lang="en-US" b="1" u="sng" dirty="0" smtClean="0"/>
              <a:t>Deontology</a:t>
            </a:r>
          </a:p>
          <a:p>
            <a:pPr marL="0" indent="0">
              <a:buNone/>
            </a:pPr>
            <a:endParaRPr lang="en-US" dirty="0" smtClean="0"/>
          </a:p>
          <a:p>
            <a:pPr marL="0" indent="0">
              <a:buNone/>
            </a:pPr>
            <a:r>
              <a:rPr lang="en-US" dirty="0" smtClean="0"/>
              <a:t>Duty is central</a:t>
            </a:r>
          </a:p>
          <a:p>
            <a:endParaRPr lang="en-US" dirty="0"/>
          </a:p>
          <a:p>
            <a:pPr marL="0" indent="0">
              <a:buNone/>
            </a:pPr>
            <a:r>
              <a:rPr lang="en-US" b="1" i="1" dirty="0" smtClean="0"/>
              <a:t>Duty is not always clear</a:t>
            </a:r>
          </a:p>
          <a:p>
            <a:pPr marL="0" indent="0">
              <a:buNone/>
            </a:pPr>
            <a:r>
              <a:rPr lang="en-US" dirty="0" smtClean="0"/>
              <a:t>It does not always seem rational to ignore the consequences</a:t>
            </a:r>
          </a:p>
          <a:p>
            <a:pPr marL="0" indent="0">
              <a:buNone/>
            </a:pPr>
            <a:endParaRPr lang="en-US" dirty="0" smtClean="0"/>
          </a:p>
          <a:p>
            <a:pPr marL="0" indent="0">
              <a:buNone/>
            </a:pPr>
            <a:r>
              <a:rPr lang="en-US" b="1" i="1" dirty="0" smtClean="0"/>
              <a:t>Duties cannot all be categorical</a:t>
            </a:r>
          </a:p>
          <a:p>
            <a:pPr marL="0" indent="0">
              <a:buNone/>
            </a:pPr>
            <a:r>
              <a:rPr lang="en-US" dirty="0"/>
              <a:t>I</a:t>
            </a:r>
            <a:r>
              <a:rPr lang="en-US" dirty="0" smtClean="0"/>
              <a:t>n case of moral dilemma, relative stringency must be considered</a:t>
            </a:r>
            <a:endParaRPr lang="en-GB" dirty="0"/>
          </a:p>
        </p:txBody>
      </p:sp>
      <p:sp>
        <p:nvSpPr>
          <p:cNvPr id="5" name="Slide Number Placeholder 4"/>
          <p:cNvSpPr>
            <a:spLocks noGrp="1"/>
          </p:cNvSpPr>
          <p:nvPr>
            <p:ph type="sldNum" sz="quarter" idx="12"/>
          </p:nvPr>
        </p:nvSpPr>
        <p:spPr/>
        <p:txBody>
          <a:bodyPr/>
          <a:lstStyle/>
          <a:p>
            <a:fld id="{BB8C5AF3-AEE6-4099-9307-A0BBEAC46A71}" type="slidenum">
              <a:rPr lang="en-CA" smtClean="0">
                <a:solidFill>
                  <a:srgbClr val="04617B">
                    <a:shade val="90000"/>
                  </a:srgbClr>
                </a:solidFill>
              </a:rPr>
              <a:pPr/>
              <a:t>9</a:t>
            </a:fld>
            <a:endParaRPr lang="en-CA" dirty="0">
              <a:solidFill>
                <a:srgbClr val="04617B">
                  <a:shade val="90000"/>
                </a:srgbClr>
              </a:solidFill>
            </a:endParaRPr>
          </a:p>
        </p:txBody>
      </p:sp>
    </p:spTree>
    <p:extLst>
      <p:ext uri="{BB962C8B-B14F-4D97-AF65-F5344CB8AC3E}">
        <p14:creationId xmlns:p14="http://schemas.microsoft.com/office/powerpoint/2010/main" val="616942623"/>
      </p:ext>
    </p:extLst>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bodyPr vert="horz" lIns="0" rIns="18288">
        <a:normAutofit/>
      </a:bodyPr>
      <a:lstStyle>
        <a:defPPr marL="0" marR="4572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kumimoji="0" sz="1600" b="0" i="0" u="none" strike="noStrike" kern="1200" cap="none" spc="0" normalizeH="0" baseline="0" noProof="0" dirty="0" smtClean="0">
            <a:ln>
              <a:noFill/>
            </a:ln>
            <a:solidFill>
              <a:schemeClr val="tx1"/>
            </a:solidFill>
            <a:effectLst/>
            <a:uLnTx/>
            <a:uFillTx/>
            <a:latin typeface="+mn-lt"/>
            <a:ea typeface="+mn-ea"/>
            <a:cs typeface="+mn-cs"/>
          </a:defRPr>
        </a:defPPr>
      </a:lstStyle>
    </a:txDef>
  </a:objectDefaults>
  <a:extraClrSchemeLst/>
</a:theme>
</file>

<file path=ppt/theme/theme10.xml><?xml version="1.0" encoding="utf-8"?>
<a:theme xmlns:a="http://schemas.openxmlformats.org/drawingml/2006/main" name="1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bodyPr vert="horz" lIns="0" rIns="18288">
        <a:normAutofit/>
      </a:bodyPr>
      <a:lstStyle>
        <a:defPPr marL="0" marR="4572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kumimoji="0" sz="1600" b="0" i="0" u="none" strike="noStrike" kern="1200" cap="none" spc="0" normalizeH="0" baseline="0" noProof="0" dirty="0" smtClean="0">
            <a:ln>
              <a:noFill/>
            </a:ln>
            <a:solidFill>
              <a:schemeClr val="tx1"/>
            </a:solidFill>
            <a:effectLst/>
            <a:uLnTx/>
            <a:uFillTx/>
            <a:latin typeface="+mn-lt"/>
            <a:ea typeface="+mn-ea"/>
            <a:cs typeface="+mn-cs"/>
          </a:defRPr>
        </a:defPPr>
      </a:lstStyle>
    </a:txDef>
  </a:objectDefaults>
  <a:extraClrSchemeLst/>
</a:theme>
</file>

<file path=ppt/theme/theme11.xml><?xml version="1.0" encoding="utf-8"?>
<a:theme xmlns:a="http://schemas.openxmlformats.org/drawingml/2006/main" name="1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bodyPr vert="horz" lIns="0" rIns="18288">
        <a:normAutofit/>
      </a:bodyPr>
      <a:lstStyle>
        <a:defPPr marL="0" marR="4572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kumimoji="0" sz="1600" b="0" i="0" u="none" strike="noStrike" kern="1200" cap="none" spc="0" normalizeH="0" baseline="0" noProof="0" dirty="0" smtClean="0">
            <a:ln>
              <a:noFill/>
            </a:ln>
            <a:solidFill>
              <a:schemeClr val="tx1"/>
            </a:solidFill>
            <a:effectLst/>
            <a:uLnTx/>
            <a:uFillTx/>
            <a:latin typeface="+mn-lt"/>
            <a:ea typeface="+mn-ea"/>
            <a:cs typeface="+mn-cs"/>
          </a:defRPr>
        </a:defPPr>
      </a:lstStyle>
    </a:txDef>
  </a:objectDefaults>
  <a:extraClrSchemeLst/>
</a:theme>
</file>

<file path=ppt/theme/theme12.xml><?xml version="1.0" encoding="utf-8"?>
<a:theme xmlns:a="http://schemas.openxmlformats.org/drawingml/2006/main" name="1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bodyPr vert="horz" lIns="0" rIns="18288">
        <a:normAutofit/>
      </a:bodyPr>
      <a:lstStyle>
        <a:defPPr marL="0" marR="4572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kumimoji="0" sz="1600" b="0" i="0" u="none" strike="noStrike" kern="1200" cap="none" spc="0" normalizeH="0" baseline="0" noProof="0" dirty="0" smtClean="0">
            <a:ln>
              <a:noFill/>
            </a:ln>
            <a:solidFill>
              <a:schemeClr val="tx1"/>
            </a:solidFill>
            <a:effectLst/>
            <a:uLnTx/>
            <a:uFillTx/>
            <a:latin typeface="+mn-lt"/>
            <a:ea typeface="+mn-ea"/>
            <a:cs typeface="+mn-cs"/>
          </a:defRPr>
        </a:defPPr>
      </a:lstStyle>
    </a:txDef>
  </a:objectDefaults>
  <a:extraClrSchemeLst/>
</a:theme>
</file>

<file path=ppt/theme/theme13.xml><?xml version="1.0" encoding="utf-8"?>
<a:theme xmlns:a="http://schemas.openxmlformats.org/drawingml/2006/main" name="1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bodyPr vert="horz" lIns="0" rIns="18288">
        <a:normAutofit/>
      </a:bodyPr>
      <a:lstStyle>
        <a:defPPr marL="0" marR="4572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kumimoji="0" sz="1600" b="0" i="0" u="none" strike="noStrike" kern="1200" cap="none" spc="0" normalizeH="0" baseline="0" noProof="0" dirty="0" smtClean="0">
            <a:ln>
              <a:noFill/>
            </a:ln>
            <a:solidFill>
              <a:schemeClr val="tx1"/>
            </a:solidFill>
            <a:effectLst/>
            <a:uLnTx/>
            <a:uFillTx/>
            <a:latin typeface="+mn-lt"/>
            <a:ea typeface="+mn-ea"/>
            <a:cs typeface="+mn-cs"/>
          </a:defRPr>
        </a:defPPr>
      </a:lstStyle>
    </a:txDef>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bodyPr vert="horz" lIns="0" rIns="18288">
        <a:normAutofit/>
      </a:bodyPr>
      <a:lstStyle>
        <a:defPPr marL="0" marR="4572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kumimoji="0" sz="1600" b="0" i="0" u="none" strike="noStrike" kern="1200" cap="none" spc="0" normalizeH="0" baseline="0" noProof="0" dirty="0" smtClean="0">
            <a:ln>
              <a:noFill/>
            </a:ln>
            <a:solidFill>
              <a:schemeClr val="tx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bodyPr vert="horz" lIns="0" rIns="18288">
        <a:normAutofit/>
      </a:bodyPr>
      <a:lstStyle>
        <a:defPPr marL="0" marR="4572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kumimoji="0" sz="1600" b="0" i="0" u="none" strike="noStrike" kern="1200" cap="none" spc="0" normalizeH="0" baseline="0" noProof="0" dirty="0" smtClean="0">
            <a:ln>
              <a:noFill/>
            </a:ln>
            <a:solidFill>
              <a:schemeClr val="tx1"/>
            </a:solidFill>
            <a:effectLst/>
            <a:uLnTx/>
            <a:uFillTx/>
            <a:latin typeface="+mn-lt"/>
            <a:ea typeface="+mn-ea"/>
            <a:cs typeface="+mn-cs"/>
          </a:defRPr>
        </a:defPPr>
      </a:lstStyle>
    </a:txDef>
  </a:objectDefaults>
  <a:extraClrSchemeLst/>
</a:theme>
</file>

<file path=ppt/theme/theme20.xml><?xml version="1.0" encoding="utf-8"?>
<a:theme xmlns:a="http://schemas.openxmlformats.org/drawingml/2006/main" name="16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bodyPr vert="horz" lIns="0" rIns="18288">
        <a:normAutofit/>
      </a:bodyPr>
      <a:lstStyle>
        <a:defPPr marL="0" marR="4572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kumimoji="0" sz="1600" b="0" i="0" u="none" strike="noStrike" kern="1200" cap="none" spc="0" normalizeH="0" baseline="0" noProof="0" dirty="0" smtClean="0">
            <a:ln>
              <a:noFill/>
            </a:ln>
            <a:solidFill>
              <a:schemeClr val="tx1"/>
            </a:solidFill>
            <a:effectLst/>
            <a:uLnTx/>
            <a:uFillTx/>
            <a:latin typeface="+mn-lt"/>
            <a:ea typeface="+mn-ea"/>
            <a:cs typeface="+mn-cs"/>
          </a:defRPr>
        </a:defPPr>
      </a:lstStyle>
    </a:txDef>
  </a:objectDefaults>
  <a:extraClrSchemeLst/>
</a:theme>
</file>

<file path=ppt/theme/theme21.xml><?xml version="1.0" encoding="utf-8"?>
<a:theme xmlns:a="http://schemas.openxmlformats.org/drawingml/2006/main" name="17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bodyPr vert="horz" lIns="0" rIns="18288">
        <a:normAutofit/>
      </a:bodyPr>
      <a:lstStyle>
        <a:defPPr marL="0" marR="4572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kumimoji="0" sz="1600" b="0" i="0" u="none" strike="noStrike" kern="1200" cap="none" spc="0" normalizeH="0" baseline="0" noProof="0" dirty="0" smtClean="0">
            <a:ln>
              <a:noFill/>
            </a:ln>
            <a:solidFill>
              <a:schemeClr val="tx1"/>
            </a:solidFill>
            <a:effectLst/>
            <a:uLnTx/>
            <a:uFillTx/>
            <a:latin typeface="+mn-lt"/>
            <a:ea typeface="+mn-ea"/>
            <a:cs typeface="+mn-cs"/>
          </a:defRPr>
        </a:defPPr>
      </a:lstStyle>
    </a:txDef>
  </a:objectDefaults>
  <a:extraClrSchemeLst/>
</a:theme>
</file>

<file path=ppt/theme/theme2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bodyPr vert="horz" lIns="0" rIns="18288">
        <a:normAutofit/>
      </a:bodyPr>
      <a:lstStyle>
        <a:defPPr marL="0" marR="4572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kumimoji="0" sz="1600" b="0" i="0" u="none" strike="noStrike" kern="1200" cap="none" spc="0" normalizeH="0" baseline="0" noProof="0" dirty="0" smtClean="0">
            <a:ln>
              <a:noFill/>
            </a:ln>
            <a:solidFill>
              <a:schemeClr val="tx1"/>
            </a:solidFill>
            <a:effectLst/>
            <a:uLnTx/>
            <a:uFillTx/>
            <a:latin typeface="+mn-lt"/>
            <a:ea typeface="+mn-ea"/>
            <a:cs typeface="+mn-cs"/>
          </a:defRPr>
        </a:defPPr>
      </a:lstStyle>
    </a:txDef>
  </a:objectDefaults>
  <a:extraClrSchemeLst/>
</a:theme>
</file>

<file path=ppt/theme/theme23.xml><?xml version="1.0" encoding="utf-8"?>
<a:theme xmlns:a="http://schemas.openxmlformats.org/drawingml/2006/main" name="18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bodyPr vert="horz" lIns="0" rIns="18288">
        <a:normAutofit/>
      </a:bodyPr>
      <a:lstStyle>
        <a:defPPr marL="0" marR="4572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kumimoji="0" sz="1600" b="0" i="0" u="none" strike="noStrike" kern="1200" cap="none" spc="0" normalizeH="0" baseline="0" noProof="0" dirty="0" smtClean="0">
            <a:ln>
              <a:noFill/>
            </a:ln>
            <a:solidFill>
              <a:schemeClr val="tx1"/>
            </a:solidFill>
            <a:effectLst/>
            <a:uLnTx/>
            <a:uFillTx/>
            <a:latin typeface="+mn-lt"/>
            <a:ea typeface="+mn-ea"/>
            <a:cs typeface="+mn-cs"/>
          </a:defRPr>
        </a:defPPr>
      </a:lstStyle>
    </a:txDef>
  </a:objectDefaults>
  <a:extraClrSchemeLst/>
</a:theme>
</file>

<file path=ppt/theme/theme24.xml><?xml version="1.0" encoding="utf-8"?>
<a:theme xmlns:a="http://schemas.openxmlformats.org/drawingml/2006/main" name="19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bodyPr vert="horz" lIns="0" rIns="18288">
        <a:normAutofit/>
      </a:bodyPr>
      <a:lstStyle>
        <a:defPPr marL="0" marR="4572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kumimoji="0" sz="1600" b="0" i="0" u="none" strike="noStrike" kern="1200" cap="none" spc="0" normalizeH="0" baseline="0" noProof="0" dirty="0" smtClean="0">
            <a:ln>
              <a:noFill/>
            </a:ln>
            <a:solidFill>
              <a:schemeClr val="tx1"/>
            </a:solidFill>
            <a:effectLst/>
            <a:uLnTx/>
            <a:uFillTx/>
            <a:latin typeface="+mn-lt"/>
            <a:ea typeface="+mn-ea"/>
            <a:cs typeface="+mn-cs"/>
          </a:defRPr>
        </a:defPPr>
      </a:lstStyle>
    </a:txDef>
  </a:objectDefaults>
  <a:extraClrSchemeLst/>
</a:theme>
</file>

<file path=ppt/theme/theme25.xml><?xml version="1.0" encoding="utf-8"?>
<a:theme xmlns:a="http://schemas.openxmlformats.org/drawingml/2006/main" name="7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bodyPr vert="horz" lIns="0" rIns="18288">
        <a:normAutofit/>
      </a:bodyPr>
      <a:lstStyle>
        <a:defPPr marL="0" marR="4572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kumimoji="0" sz="1600" b="0" i="0" u="none" strike="noStrike" kern="1200" cap="none" spc="0" normalizeH="0" baseline="0" noProof="0" dirty="0" smtClean="0">
            <a:ln>
              <a:noFill/>
            </a:ln>
            <a:solidFill>
              <a:schemeClr val="tx1"/>
            </a:solidFill>
            <a:effectLst/>
            <a:uLnTx/>
            <a:uFillTx/>
            <a:latin typeface="+mn-lt"/>
            <a:ea typeface="+mn-ea"/>
            <a:cs typeface="+mn-cs"/>
          </a:defRPr>
        </a:defPPr>
      </a:lstStyle>
    </a:txDef>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bodyPr vert="horz" lIns="0" rIns="18288">
        <a:normAutofit/>
      </a:bodyPr>
      <a:lstStyle>
        <a:defPPr marL="0" marR="4572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kumimoji="0" sz="1600" b="0" i="0" u="none" strike="noStrike" kern="1200" cap="none" spc="0" normalizeH="0" baseline="0" noProof="0" dirty="0" smtClean="0">
            <a:ln>
              <a:noFill/>
            </a:ln>
            <a:solidFill>
              <a:schemeClr val="tx1"/>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bodyPr vert="horz" lIns="0" rIns="18288">
        <a:normAutofit/>
      </a:bodyPr>
      <a:lstStyle>
        <a:defPPr marL="0" marR="4572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kumimoji="0" sz="1600" b="0" i="0" u="none" strike="noStrike" kern="1200" cap="none" spc="0" normalizeH="0" baseline="0" noProof="0" dirty="0" smtClean="0">
            <a:ln>
              <a:noFill/>
            </a:ln>
            <a:solidFill>
              <a:schemeClr val="tx1"/>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6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bodyPr vert="horz" lIns="0" rIns="18288">
        <a:normAutofit/>
      </a:bodyPr>
      <a:lstStyle>
        <a:defPPr marL="0" marR="4572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kumimoji="0" sz="1600" b="0" i="0" u="none" strike="noStrike" kern="1200" cap="none" spc="0" normalizeH="0" baseline="0" noProof="0" dirty="0" smtClean="0">
            <a:ln>
              <a:noFill/>
            </a:ln>
            <a:solidFill>
              <a:schemeClr val="tx1"/>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8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bodyPr vert="horz" lIns="0" rIns="18288">
        <a:normAutofit/>
      </a:bodyPr>
      <a:lstStyle>
        <a:defPPr marL="0" marR="4572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kumimoji="0" sz="1600" b="0" i="0" u="none" strike="noStrike" kern="1200" cap="none" spc="0" normalizeH="0" baseline="0" noProof="0" dirty="0" smtClean="0">
            <a:ln>
              <a:noFill/>
            </a:ln>
            <a:solidFill>
              <a:schemeClr val="tx1"/>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9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bodyPr vert="horz" lIns="0" rIns="18288">
        <a:normAutofit/>
      </a:bodyPr>
      <a:lstStyle>
        <a:defPPr marL="0" marR="4572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kumimoji="0" sz="1600" b="0" i="0" u="none" strike="noStrike" kern="1200" cap="none" spc="0" normalizeH="0" baseline="0" noProof="0" dirty="0" smtClean="0">
            <a:ln>
              <a:noFill/>
            </a:ln>
            <a:solidFill>
              <a:schemeClr val="tx1"/>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10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bodyPr vert="horz" lIns="0" rIns="18288">
        <a:normAutofit/>
      </a:bodyPr>
      <a:lstStyle>
        <a:defPPr marL="0" marR="4572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kumimoji="0" sz="1600" b="0" i="0" u="none" strike="noStrike" kern="1200" cap="none" spc="0" normalizeH="0" baseline="0" noProof="0" dirty="0" smtClean="0">
            <a:ln>
              <a:noFill/>
            </a:ln>
            <a:solidFill>
              <a:schemeClr val="tx1"/>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1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bodyPr vert="horz" lIns="0" rIns="18288">
        <a:normAutofit/>
      </a:bodyPr>
      <a:lstStyle>
        <a:defPPr marL="0" marR="4572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kumimoji="0" sz="1600" b="0" i="0" u="none" strike="noStrike" kern="1200" cap="none" spc="0" normalizeH="0" baseline="0" noProof="0" dirty="0" smtClean="0">
            <a:ln>
              <a:noFill/>
            </a:ln>
            <a:solidFill>
              <a:schemeClr val="tx1"/>
            </a:solidFill>
            <a:effectLst/>
            <a:uLnTx/>
            <a:uFillTx/>
            <a:latin typeface="+mn-lt"/>
            <a:ea typeface="+mn-ea"/>
            <a:cs typeface="+mn-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334</TotalTime>
  <Words>1307</Words>
  <Application>Microsoft Office PowerPoint</Application>
  <PresentationFormat>On-screen Show (4:3)</PresentationFormat>
  <Paragraphs>365</Paragraphs>
  <Slides>26</Slides>
  <Notes>4</Notes>
  <HiddenSlides>0</HiddenSlides>
  <MMClips>0</MMClips>
  <ScaleCrop>false</ScaleCrop>
  <HeadingPairs>
    <vt:vector size="4" baseType="variant">
      <vt:variant>
        <vt:lpstr>Theme</vt:lpstr>
      </vt:variant>
      <vt:variant>
        <vt:i4>25</vt:i4>
      </vt:variant>
      <vt:variant>
        <vt:lpstr>Slide Titles</vt:lpstr>
      </vt:variant>
      <vt:variant>
        <vt:i4>26</vt:i4>
      </vt:variant>
    </vt:vector>
  </HeadingPairs>
  <TitlesOfParts>
    <vt:vector size="51" baseType="lpstr">
      <vt:lpstr>1_Flow</vt:lpstr>
      <vt:lpstr>2_Flow</vt:lpstr>
      <vt:lpstr>3_Flow</vt:lpstr>
      <vt:lpstr>5_Flow</vt:lpstr>
      <vt:lpstr>6_Flow</vt:lpstr>
      <vt:lpstr>8_Flow</vt:lpstr>
      <vt:lpstr>9_Flow</vt:lpstr>
      <vt:lpstr>10_Flow</vt:lpstr>
      <vt:lpstr>11_Flow</vt:lpstr>
      <vt:lpstr>12_Flow</vt:lpstr>
      <vt:lpstr>13_Flow</vt:lpstr>
      <vt:lpstr>14_Flow</vt:lpstr>
      <vt:lpstr>15_Flow</vt:lpstr>
      <vt:lpstr>3_Office Theme</vt:lpstr>
      <vt:lpstr>2_Office Theme</vt:lpstr>
      <vt:lpstr>4_Office Theme</vt:lpstr>
      <vt:lpstr>5_Office Theme</vt:lpstr>
      <vt:lpstr>1_Office Theme</vt:lpstr>
      <vt:lpstr>4_Flow</vt:lpstr>
      <vt:lpstr>16_Flow</vt:lpstr>
      <vt:lpstr>17_Flow</vt:lpstr>
      <vt:lpstr>Flow</vt:lpstr>
      <vt:lpstr>18_Flow</vt:lpstr>
      <vt:lpstr>19_Flow</vt:lpstr>
      <vt:lpstr>7_Flow</vt:lpstr>
      <vt:lpstr>SRP Workshop on Ethical Dimensions of the  Radiological Protection System  June 2014   Further Reflections: The Ethics of Radiological Protection</vt:lpstr>
      <vt:lpstr>PowerPoint Presentation</vt:lpstr>
      <vt:lpstr>Fact and Value</vt:lpstr>
      <vt:lpstr>Background - Illustration</vt:lpstr>
      <vt:lpstr> Moving from competing ethical schools of thought to a common set of values</vt:lpstr>
      <vt:lpstr>Ethics (Moral Philosophy)</vt:lpstr>
      <vt:lpstr>Ethical Theories</vt:lpstr>
      <vt:lpstr>Value Judgements in Radiological Protection</vt:lpstr>
      <vt:lpstr>Elegant but Flawed</vt:lpstr>
      <vt:lpstr>W.D. Ross: Balancing Obligations</vt:lpstr>
      <vt:lpstr>Values: A Pragmatic Way Forward</vt:lpstr>
      <vt:lpstr>Which Values?</vt:lpstr>
      <vt:lpstr>Which Values?</vt:lpstr>
      <vt:lpstr>Ross on Right: Balancing Fundamental Responsibilities (prima facie duties)</vt:lpstr>
      <vt:lpstr>PowerPoint Presentation</vt:lpstr>
      <vt:lpstr>Main Points: Daejeon (1)</vt:lpstr>
      <vt:lpstr>Main Points: Daejeon (2)</vt:lpstr>
      <vt:lpstr>WHO Definition of Health</vt:lpstr>
      <vt:lpstr>Objectives of Protection (for people)</vt:lpstr>
      <vt:lpstr>PowerPoint Presentation</vt:lpstr>
      <vt:lpstr>1st European Workshop</vt:lpstr>
      <vt:lpstr>Main Points: Milan</vt:lpstr>
      <vt:lpstr>Milan (2) </vt:lpstr>
      <vt:lpstr>Milan (3)  </vt:lpstr>
      <vt:lpstr>The Objective</vt:lpstr>
      <vt:lpstr>And Finally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Further Reflections: The Ethics of Radiological Protection</dc:title>
  <dc:creator>User</dc:creator>
  <cp:lastModifiedBy>Barnes, Marie</cp:lastModifiedBy>
  <cp:revision>31</cp:revision>
  <cp:lastPrinted>2014-06-09T11:09:03Z</cp:lastPrinted>
  <dcterms:created xsi:type="dcterms:W3CDTF">2014-06-08T09:48:52Z</dcterms:created>
  <dcterms:modified xsi:type="dcterms:W3CDTF">2015-06-09T06:45:46Z</dcterms:modified>
</cp:coreProperties>
</file>